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Nuni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regular.fntdata"/><Relationship Id="rId25" Type="http://schemas.openxmlformats.org/officeDocument/2006/relationships/slide" Target="slides/slide20.xml"/><Relationship Id="rId28" Type="http://schemas.openxmlformats.org/officeDocument/2006/relationships/font" Target="fonts/Nunito-italic.fntdata"/><Relationship Id="rId27" Type="http://schemas.openxmlformats.org/officeDocument/2006/relationships/font" Target="fonts/Nuni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jpg>
</file>

<file path=ppt/media/image15.png>
</file>

<file path=ppt/media/image16.jpg>
</file>

<file path=ppt/media/image17.jpg>
</file>

<file path=ppt/media/image18.png>
</file>

<file path=ppt/media/image19.jpg>
</file>

<file path=ppt/media/image2.png>
</file>

<file path=ppt/media/image20.jpg>
</file>

<file path=ppt/media/image21.png>
</file>

<file path=ppt/media/image22.png>
</file>

<file path=ppt/media/image23.jpg>
</file>

<file path=ppt/media/image3.pn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e0cc2a535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e0cc2a535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e0cc2a535e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e0cc2a535e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e0d2217c10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e0d2217c10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e0d2217c10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e0d2217c10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e0cc2a535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e0cc2a535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e0d2217e0b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e0d2217e0b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e0d2217e0b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e0d2217e0b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e0d2217e0b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e0d2217e0b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e0cc2a535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e0cc2a535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e0d2217e0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e0d2217e0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e0d2217e0b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e0d2217e0b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e0cc2a535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e0cc2a535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e0cc2a535e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e0cc2a535e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e0cc2a535e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e0cc2a535e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e0c125201c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e0c125201c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e0d2217ab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e0d2217ab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dde9a660b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dde9a660b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dde9a660b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dde9a660b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e0c125201c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e0c125201c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e0cc2a535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e0cc2a535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8.jpg"/><Relationship Id="rId4" Type="http://schemas.openxmlformats.org/officeDocument/2006/relationships/image" Target="../media/image2.png"/><Relationship Id="rId5" Type="http://schemas.openxmlformats.org/officeDocument/2006/relationships/image" Target="../media/image1.jpg"/><Relationship Id="rId6"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hyperlink" Target="https://en.wikipedia.org/wiki/Dataset" TargetMode="External"/><Relationship Id="rId4" Type="http://schemas.openxmlformats.org/officeDocument/2006/relationships/hyperlink" Target="https://en.wikipedia.org/wiki/Dataset" TargetMode="External"/><Relationship Id="rId5" Type="http://schemas.openxmlformats.org/officeDocument/2006/relationships/hyperlink" Target="https://en.wikipedia.org/wiki/Hyperparameter_(machine_learning)" TargetMode="External"/><Relationship Id="rId6"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23.jpg"/><Relationship Id="rId4" Type="http://schemas.openxmlformats.org/officeDocument/2006/relationships/image" Target="../media/image16.jpg"/><Relationship Id="rId11" Type="http://schemas.openxmlformats.org/officeDocument/2006/relationships/image" Target="../media/image5.jpg"/><Relationship Id="rId10" Type="http://schemas.openxmlformats.org/officeDocument/2006/relationships/image" Target="../media/image20.jpg"/><Relationship Id="rId9" Type="http://schemas.openxmlformats.org/officeDocument/2006/relationships/image" Target="../media/image14.jpg"/><Relationship Id="rId5" Type="http://schemas.openxmlformats.org/officeDocument/2006/relationships/image" Target="../media/image17.jpg"/><Relationship Id="rId6" Type="http://schemas.openxmlformats.org/officeDocument/2006/relationships/image" Target="../media/image19.jpg"/><Relationship Id="rId7" Type="http://schemas.openxmlformats.org/officeDocument/2006/relationships/image" Target="../media/image21.png"/><Relationship Id="rId8"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5.jpg"/><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7.jpg"/><Relationship Id="rId4" Type="http://schemas.openxmlformats.org/officeDocument/2006/relationships/image" Target="../media/image1.jpg"/><Relationship Id="rId5" Type="http://schemas.openxmlformats.org/officeDocument/2006/relationships/image" Target="../media/image3.png"/><Relationship Id="rId6"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1.png"/><Relationship Id="rId5" Type="http://schemas.openxmlformats.org/officeDocument/2006/relationships/image" Target="../media/image15.png"/><Relationship Id="rId6"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13"/>
          <p:cNvPicPr preferRelativeResize="0"/>
          <p:nvPr/>
        </p:nvPicPr>
        <p:blipFill rotWithShape="1">
          <a:blip r:embed="rId3">
            <a:alphaModFix/>
          </a:blip>
          <a:srcRect b="0" l="15892" r="15899" t="0"/>
          <a:stretch/>
        </p:blipFill>
        <p:spPr>
          <a:xfrm>
            <a:off x="7192975" y="226300"/>
            <a:ext cx="1674976" cy="1337524"/>
          </a:xfrm>
          <a:prstGeom prst="rect">
            <a:avLst/>
          </a:prstGeom>
          <a:noFill/>
          <a:ln>
            <a:noFill/>
          </a:ln>
        </p:spPr>
      </p:pic>
      <p:pic>
        <p:nvPicPr>
          <p:cNvPr id="129" name="Google Shape;129;p13"/>
          <p:cNvPicPr preferRelativeResize="0"/>
          <p:nvPr/>
        </p:nvPicPr>
        <p:blipFill rotWithShape="1">
          <a:blip r:embed="rId4">
            <a:alphaModFix/>
          </a:blip>
          <a:srcRect b="0" l="0" r="0" t="10762"/>
          <a:stretch/>
        </p:blipFill>
        <p:spPr>
          <a:xfrm>
            <a:off x="3332782" y="199850"/>
            <a:ext cx="2569875" cy="2225375"/>
          </a:xfrm>
          <a:prstGeom prst="rect">
            <a:avLst/>
          </a:prstGeom>
          <a:noFill/>
          <a:ln>
            <a:noFill/>
          </a:ln>
        </p:spPr>
      </p:pic>
      <p:pic>
        <p:nvPicPr>
          <p:cNvPr id="130" name="Google Shape;130;p13"/>
          <p:cNvPicPr preferRelativeResize="0"/>
          <p:nvPr/>
        </p:nvPicPr>
        <p:blipFill rotWithShape="1">
          <a:blip r:embed="rId5">
            <a:alphaModFix/>
          </a:blip>
          <a:srcRect b="0" l="15390" r="10260" t="22624"/>
          <a:stretch/>
        </p:blipFill>
        <p:spPr>
          <a:xfrm>
            <a:off x="240975" y="226300"/>
            <a:ext cx="1674975" cy="1337525"/>
          </a:xfrm>
          <a:prstGeom prst="rect">
            <a:avLst/>
          </a:prstGeom>
          <a:noFill/>
          <a:ln>
            <a:noFill/>
          </a:ln>
        </p:spPr>
      </p:pic>
      <p:sp>
        <p:nvSpPr>
          <p:cNvPr id="131" name="Google Shape;131;p13"/>
          <p:cNvSpPr txBox="1"/>
          <p:nvPr/>
        </p:nvSpPr>
        <p:spPr>
          <a:xfrm>
            <a:off x="5203975" y="2179550"/>
            <a:ext cx="3746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latin typeface="Calibri"/>
                <a:ea typeface="Calibri"/>
                <a:cs typeface="Calibri"/>
                <a:sym typeface="Calibri"/>
              </a:rPr>
              <a:t>             </a:t>
            </a:r>
            <a:endParaRPr b="1" i="1" sz="2500" u="sng">
              <a:solidFill>
                <a:srgbClr val="1155CC"/>
              </a:solidFill>
              <a:latin typeface="Times New Roman"/>
              <a:ea typeface="Times New Roman"/>
              <a:cs typeface="Times New Roman"/>
              <a:sym typeface="Times New Roman"/>
            </a:endParaRPr>
          </a:p>
        </p:txBody>
      </p:sp>
      <p:sp>
        <p:nvSpPr>
          <p:cNvPr id="132" name="Google Shape;132;p13"/>
          <p:cNvSpPr txBox="1"/>
          <p:nvPr/>
        </p:nvSpPr>
        <p:spPr>
          <a:xfrm>
            <a:off x="6063775" y="2748950"/>
            <a:ext cx="2886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latin typeface="Calibri"/>
              <a:ea typeface="Calibri"/>
              <a:cs typeface="Calibri"/>
              <a:sym typeface="Calibri"/>
            </a:endParaRPr>
          </a:p>
        </p:txBody>
      </p:sp>
      <p:pic>
        <p:nvPicPr>
          <p:cNvPr id="133" name="Google Shape;133;p13"/>
          <p:cNvPicPr preferRelativeResize="0"/>
          <p:nvPr/>
        </p:nvPicPr>
        <p:blipFill>
          <a:blip r:embed="rId6">
            <a:alphaModFix/>
          </a:blip>
          <a:stretch>
            <a:fillRect/>
          </a:stretch>
        </p:blipFill>
        <p:spPr>
          <a:xfrm>
            <a:off x="217300" y="2004225"/>
            <a:ext cx="8709399" cy="2936775"/>
          </a:xfrm>
          <a:prstGeom prst="rect">
            <a:avLst/>
          </a:prstGeom>
          <a:noFill/>
          <a:ln>
            <a:noFill/>
          </a:ln>
          <a:effectLst>
            <a:outerShdw blurRad="57150" rotWithShape="0" algn="bl" dir="5400000" dist="19050">
              <a:srgbClr val="000000">
                <a:alpha val="50000"/>
              </a:srgbClr>
            </a:outerShdw>
          </a:effectLst>
        </p:spPr>
      </p:pic>
      <p:sp>
        <p:nvSpPr>
          <p:cNvPr id="134" name="Google Shape;134;p13"/>
          <p:cNvSpPr txBox="1"/>
          <p:nvPr/>
        </p:nvSpPr>
        <p:spPr>
          <a:xfrm>
            <a:off x="6499425" y="4007325"/>
            <a:ext cx="24510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2400" u="sng">
                <a:solidFill>
                  <a:srgbClr val="FFFFFF"/>
                </a:solidFill>
                <a:latin typeface="Times New Roman"/>
                <a:ea typeface="Times New Roman"/>
                <a:cs typeface="Times New Roman"/>
                <a:sym typeface="Times New Roman"/>
              </a:rPr>
              <a:t>     </a:t>
            </a:r>
            <a:endParaRPr b="1" i="1" sz="2400" u="sng">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rgbClr val="FFFFFF"/>
              </a:solidFill>
            </a:endParaRPr>
          </a:p>
        </p:txBody>
      </p:sp>
      <p:sp>
        <p:nvSpPr>
          <p:cNvPr id="135" name="Google Shape;135;p13"/>
          <p:cNvSpPr txBox="1"/>
          <p:nvPr/>
        </p:nvSpPr>
        <p:spPr>
          <a:xfrm>
            <a:off x="240971" y="2179550"/>
            <a:ext cx="3303600" cy="2806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normAutofit/>
          </a:bodyPr>
          <a:lstStyle/>
          <a:p>
            <a:pPr indent="0" lvl="0" marL="0" rtl="0" algn="l">
              <a:spcBef>
                <a:spcPts val="0"/>
              </a:spcBef>
              <a:spcAft>
                <a:spcPts val="0"/>
              </a:spcAft>
              <a:buNone/>
            </a:pPr>
            <a:r>
              <a:rPr b="1" lang="en" sz="3000" u="sng">
                <a:solidFill>
                  <a:schemeClr val="dk1"/>
                </a:solidFill>
              </a:rPr>
              <a:t>Project Name</a:t>
            </a:r>
            <a:endParaRPr b="1" sz="3000">
              <a:solidFill>
                <a:schemeClr val="dk1"/>
              </a:solidFill>
            </a:endParaRPr>
          </a:p>
          <a:p>
            <a:pPr indent="0" lvl="0" marL="0" rtl="0" algn="l">
              <a:spcBef>
                <a:spcPts val="0"/>
              </a:spcBef>
              <a:spcAft>
                <a:spcPts val="0"/>
              </a:spcAft>
              <a:buNone/>
            </a:pPr>
            <a:r>
              <a:t/>
            </a:r>
            <a:endParaRPr sz="2000">
              <a:solidFill>
                <a:schemeClr val="dk1"/>
              </a:solidFill>
              <a:latin typeface="Calibri"/>
              <a:ea typeface="Calibri"/>
              <a:cs typeface="Calibri"/>
              <a:sym typeface="Calibri"/>
            </a:endParaRPr>
          </a:p>
          <a:p>
            <a:pPr indent="0" lvl="0" marL="0" rtl="0" algn="l">
              <a:spcBef>
                <a:spcPts val="0"/>
              </a:spcBef>
              <a:spcAft>
                <a:spcPts val="0"/>
              </a:spcAft>
              <a:buNone/>
            </a:pPr>
            <a:r>
              <a:rPr b="1" lang="en" sz="3000">
                <a:solidFill>
                  <a:schemeClr val="dk1"/>
                </a:solidFill>
              </a:rPr>
              <a:t>SEMPITERNAL </a:t>
            </a:r>
            <a:endParaRPr b="1" sz="3000">
              <a:solidFill>
                <a:schemeClr val="dk1"/>
              </a:solidFill>
            </a:endParaRPr>
          </a:p>
          <a:p>
            <a:pPr indent="0" lvl="0" marL="0" rtl="0" algn="l">
              <a:spcBef>
                <a:spcPts val="0"/>
              </a:spcBef>
              <a:spcAft>
                <a:spcPts val="0"/>
              </a:spcAft>
              <a:buNone/>
            </a:pPr>
            <a:r>
              <a:rPr b="1" lang="en" sz="3000">
                <a:solidFill>
                  <a:schemeClr val="dk1"/>
                </a:solidFill>
              </a:rPr>
              <a:t>LEAVES</a:t>
            </a:r>
            <a:endParaRPr b="1" sz="3000">
              <a:solidFill>
                <a:schemeClr val="dk1"/>
              </a:solidFill>
            </a:endParaRPr>
          </a:p>
        </p:txBody>
      </p:sp>
      <p:sp>
        <p:nvSpPr>
          <p:cNvPr id="136" name="Google Shape;136;p13"/>
          <p:cNvSpPr txBox="1"/>
          <p:nvPr/>
        </p:nvSpPr>
        <p:spPr>
          <a:xfrm>
            <a:off x="6499425" y="4007325"/>
            <a:ext cx="24510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i="1" sz="2300" u="sng">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2"/>
          <p:cNvSpPr txBox="1"/>
          <p:nvPr/>
        </p:nvSpPr>
        <p:spPr>
          <a:xfrm>
            <a:off x="380875" y="334125"/>
            <a:ext cx="31236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t>TECHNOLOGY</a:t>
            </a:r>
            <a:r>
              <a:rPr b="1" lang="en" sz="2900" u="sng">
                <a:latin typeface="Calibri"/>
                <a:ea typeface="Calibri"/>
                <a:cs typeface="Calibri"/>
                <a:sym typeface="Calibri"/>
              </a:rPr>
              <a:t> </a:t>
            </a:r>
            <a:endParaRPr b="1" sz="2900" u="sng">
              <a:latin typeface="Calibri"/>
              <a:ea typeface="Calibri"/>
              <a:cs typeface="Calibri"/>
              <a:sym typeface="Calibri"/>
            </a:endParaRPr>
          </a:p>
        </p:txBody>
      </p:sp>
      <p:sp>
        <p:nvSpPr>
          <p:cNvPr id="215" name="Google Shape;215;p22"/>
          <p:cNvSpPr txBox="1"/>
          <p:nvPr/>
        </p:nvSpPr>
        <p:spPr>
          <a:xfrm>
            <a:off x="257550" y="1261100"/>
            <a:ext cx="8628900" cy="30783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b="1" lang="en" sz="1600" u="sng"/>
              <a:t>IBM CLOUD</a:t>
            </a:r>
            <a:endParaRPr b="1" sz="1600" u="sng"/>
          </a:p>
          <a:p>
            <a:pPr indent="0" lvl="0" marL="0" rtl="0" algn="l">
              <a:spcBef>
                <a:spcPts val="0"/>
              </a:spcBef>
              <a:spcAft>
                <a:spcPts val="0"/>
              </a:spcAft>
              <a:buNone/>
            </a:pPr>
            <a:r>
              <a:t/>
            </a:r>
            <a:endParaRPr b="1" sz="1600"/>
          </a:p>
          <a:p>
            <a:pPr indent="-330200" lvl="0" marL="457200" rtl="0" algn="l">
              <a:spcBef>
                <a:spcPts val="0"/>
              </a:spcBef>
              <a:spcAft>
                <a:spcPts val="0"/>
              </a:spcAft>
              <a:buSzPts val="1600"/>
              <a:buChar char="●"/>
            </a:pPr>
            <a:r>
              <a:rPr lang="en" sz="1600"/>
              <a:t>It  is a set of cloud computing services for business offered by the information technology company IBM. It combines platform as a service (PaaS) with infrastructure as a service (IaaS).It offers the most open and secure public cloud for business, a next-generation hybrid multi cloud platform, advanced data and AI capabilities, and deep enterprise expertise.</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services offered by ibm cloud-</a:t>
            </a:r>
            <a:endParaRPr sz="1600"/>
          </a:p>
          <a:p>
            <a:pPr indent="-330200" lvl="0" marL="457200" rtl="0" algn="l">
              <a:spcBef>
                <a:spcPts val="0"/>
              </a:spcBef>
              <a:spcAft>
                <a:spcPts val="0"/>
              </a:spcAft>
              <a:buSzPts val="1600"/>
              <a:buChar char="●"/>
            </a:pPr>
            <a:r>
              <a:rPr lang="en" sz="1600"/>
              <a:t>Compute,Containers,AI,Storage,Database,Network and security.</a:t>
            </a:r>
            <a:endParaRPr sz="1600"/>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pic>
        <p:nvPicPr>
          <p:cNvPr id="216" name="Google Shape;216;p22"/>
          <p:cNvPicPr preferRelativeResize="0"/>
          <p:nvPr/>
        </p:nvPicPr>
        <p:blipFill rotWithShape="1">
          <a:blip r:embed="rId3">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3"/>
          <p:cNvSpPr txBox="1"/>
          <p:nvPr/>
        </p:nvSpPr>
        <p:spPr>
          <a:xfrm>
            <a:off x="137375" y="1222700"/>
            <a:ext cx="8766900" cy="34602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b="1" lang="en" sz="1600" u="sng"/>
              <a:t>IBM C</a:t>
            </a:r>
            <a:r>
              <a:rPr b="1" lang="en" sz="1600" u="sng"/>
              <a:t>loud Machine learning</a:t>
            </a:r>
            <a:endParaRPr b="1" sz="1600" u="sng"/>
          </a:p>
          <a:p>
            <a:pPr indent="0" lvl="0" marL="457200" rtl="0" algn="l">
              <a:spcBef>
                <a:spcPts val="0"/>
              </a:spcBef>
              <a:spcAft>
                <a:spcPts val="0"/>
              </a:spcAft>
              <a:buNone/>
            </a:pPr>
            <a:r>
              <a:t/>
            </a:r>
            <a:endParaRPr b="1" sz="1600" u="sng"/>
          </a:p>
          <a:p>
            <a:pPr indent="-330200" lvl="0" marL="914400" rtl="0" algn="l">
              <a:spcBef>
                <a:spcPts val="0"/>
              </a:spcBef>
              <a:spcAft>
                <a:spcPts val="0"/>
              </a:spcAft>
              <a:buClr>
                <a:srgbClr val="202122"/>
              </a:buClr>
              <a:buSzPts val="1600"/>
              <a:buChar char="●"/>
            </a:pPr>
            <a:r>
              <a:rPr lang="en" sz="1600">
                <a:solidFill>
                  <a:srgbClr val="202122"/>
                </a:solidFill>
                <a:highlight>
                  <a:srgbClr val="FFFFFF"/>
                </a:highlight>
              </a:rPr>
              <a:t>Watson Machine Learning is a service on IBM Cloud with features for training and deploying machine learning models and neural networks. </a:t>
            </a:r>
            <a:endParaRPr sz="1600">
              <a:solidFill>
                <a:srgbClr val="202122"/>
              </a:solidFill>
              <a:highlight>
                <a:srgbClr val="FFFFFF"/>
              </a:highlight>
            </a:endParaRPr>
          </a:p>
          <a:p>
            <a:pPr indent="-330200" lvl="0" marL="914400" rtl="0" algn="l">
              <a:spcBef>
                <a:spcPts val="0"/>
              </a:spcBef>
              <a:spcAft>
                <a:spcPts val="0"/>
              </a:spcAft>
              <a:buClr>
                <a:srgbClr val="202122"/>
              </a:buClr>
              <a:buSzPts val="1600"/>
              <a:buChar char="●"/>
            </a:pPr>
            <a:r>
              <a:rPr lang="en" sz="1600">
                <a:solidFill>
                  <a:srgbClr val="202122"/>
                </a:solidFill>
                <a:highlight>
                  <a:srgbClr val="FFFFFF"/>
                </a:highlight>
              </a:rPr>
              <a:t>Watson Machine Learning enables you to build, train, deploy, and manage machine learning and deep learning models.</a:t>
            </a:r>
            <a:endParaRPr sz="1600">
              <a:solidFill>
                <a:srgbClr val="202122"/>
              </a:solidFill>
              <a:highlight>
                <a:srgbClr val="FFFFFF"/>
              </a:highlight>
            </a:endParaRPr>
          </a:p>
          <a:p>
            <a:pPr indent="-330200" lvl="0" marL="914400" rtl="0" algn="l">
              <a:spcBef>
                <a:spcPts val="0"/>
              </a:spcBef>
              <a:spcAft>
                <a:spcPts val="0"/>
              </a:spcAft>
              <a:buClr>
                <a:srgbClr val="202122"/>
              </a:buClr>
              <a:buSzPts val="1600"/>
              <a:buChar char="●"/>
            </a:pPr>
            <a:r>
              <a:rPr lang="en" sz="1600">
                <a:solidFill>
                  <a:srgbClr val="202122"/>
                </a:solidFill>
                <a:highlight>
                  <a:srgbClr val="FFFFFF"/>
                </a:highlight>
              </a:rPr>
              <a:t>Watson Machine Learning supports popular frameworks, including: TensorFlow, Caffe, PyTorch, and Keras to build and deploy models.</a:t>
            </a:r>
            <a:endParaRPr sz="1600">
              <a:solidFill>
                <a:srgbClr val="202122"/>
              </a:solidFill>
              <a:highlight>
                <a:srgbClr val="FFFFFF"/>
              </a:highlight>
            </a:endParaRPr>
          </a:p>
          <a:p>
            <a:pPr indent="-330200" lvl="0" marL="914400" rtl="0" algn="l">
              <a:lnSpc>
                <a:spcPct val="115000"/>
              </a:lnSpc>
              <a:spcBef>
                <a:spcPts val="0"/>
              </a:spcBef>
              <a:spcAft>
                <a:spcPts val="0"/>
              </a:spcAft>
              <a:buClr>
                <a:srgbClr val="202122"/>
              </a:buClr>
              <a:buSzPts val="1600"/>
              <a:buChar char="●"/>
            </a:pPr>
            <a:r>
              <a:rPr lang="en" sz="1600">
                <a:solidFill>
                  <a:srgbClr val="202122"/>
                </a:solidFill>
                <a:highlight>
                  <a:srgbClr val="FFFFFF"/>
                </a:highlight>
              </a:rPr>
              <a:t>Dynamically retrain models with continuous learning.</a:t>
            </a:r>
            <a:endParaRPr sz="1600">
              <a:solidFill>
                <a:srgbClr val="202122"/>
              </a:solidFill>
              <a:highlight>
                <a:srgbClr val="FFFFFF"/>
              </a:highlight>
            </a:endParaRPr>
          </a:p>
          <a:p>
            <a:pPr indent="-330200" lvl="0" marL="914400" rtl="0" algn="l">
              <a:lnSpc>
                <a:spcPct val="115000"/>
              </a:lnSpc>
              <a:spcBef>
                <a:spcPts val="0"/>
              </a:spcBef>
              <a:spcAft>
                <a:spcPts val="0"/>
              </a:spcAft>
              <a:buClr>
                <a:srgbClr val="202122"/>
              </a:buClr>
              <a:buSzPts val="1600"/>
              <a:buChar char="●"/>
            </a:pPr>
            <a:r>
              <a:rPr lang="en" sz="1600">
                <a:solidFill>
                  <a:srgbClr val="202122"/>
                </a:solidFill>
                <a:highlight>
                  <a:srgbClr val="FFFFFF"/>
                </a:highlight>
              </a:rPr>
              <a:t>Bring any projects into production, including open source, third-party and IBM tools.</a:t>
            </a:r>
            <a:endParaRPr sz="1600">
              <a:solidFill>
                <a:srgbClr val="202122"/>
              </a:solidFill>
              <a:highlight>
                <a:srgbClr val="FFFFFF"/>
              </a:highlight>
            </a:endParaRPr>
          </a:p>
          <a:p>
            <a:pPr indent="0" lvl="0" marL="914400" rtl="0" algn="l">
              <a:spcBef>
                <a:spcPts val="0"/>
              </a:spcBef>
              <a:spcAft>
                <a:spcPts val="0"/>
              </a:spcAft>
              <a:buNone/>
            </a:pPr>
            <a:r>
              <a:t/>
            </a:r>
            <a:endParaRPr sz="1600">
              <a:solidFill>
                <a:srgbClr val="202122"/>
              </a:solidFill>
              <a:highlight>
                <a:srgbClr val="FFFFFF"/>
              </a:highlight>
            </a:endParaRPr>
          </a:p>
          <a:p>
            <a:pPr indent="0" lvl="0" marL="0" rtl="0" algn="l">
              <a:spcBef>
                <a:spcPts val="0"/>
              </a:spcBef>
              <a:spcAft>
                <a:spcPts val="0"/>
              </a:spcAft>
              <a:buNone/>
            </a:pPr>
            <a:r>
              <a:t/>
            </a:r>
            <a:endParaRPr sz="1600">
              <a:solidFill>
                <a:srgbClr val="202122"/>
              </a:solidFill>
            </a:endParaRPr>
          </a:p>
          <a:p>
            <a:pPr indent="0" lvl="0" marL="0" rtl="0" algn="l">
              <a:spcBef>
                <a:spcPts val="0"/>
              </a:spcBef>
              <a:spcAft>
                <a:spcPts val="0"/>
              </a:spcAft>
              <a:buNone/>
            </a:pPr>
            <a:r>
              <a:t/>
            </a:r>
            <a:endParaRPr sz="1600"/>
          </a:p>
        </p:txBody>
      </p:sp>
      <p:sp>
        <p:nvSpPr>
          <p:cNvPr id="222" name="Google Shape;222;p23"/>
          <p:cNvSpPr txBox="1"/>
          <p:nvPr/>
        </p:nvSpPr>
        <p:spPr>
          <a:xfrm>
            <a:off x="328025" y="354250"/>
            <a:ext cx="23241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t>Continue..</a:t>
            </a:r>
            <a:r>
              <a:rPr b="1" lang="en" sz="2900" u="sng"/>
              <a:t> </a:t>
            </a:r>
            <a:endParaRPr b="1" sz="2900" u="sng"/>
          </a:p>
        </p:txBody>
      </p:sp>
      <p:pic>
        <p:nvPicPr>
          <p:cNvPr id="223" name="Google Shape;223;p23"/>
          <p:cNvPicPr preferRelativeResize="0"/>
          <p:nvPr/>
        </p:nvPicPr>
        <p:blipFill rotWithShape="1">
          <a:blip r:embed="rId3">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4"/>
          <p:cNvSpPr txBox="1"/>
          <p:nvPr/>
        </p:nvSpPr>
        <p:spPr>
          <a:xfrm>
            <a:off x="486275" y="415350"/>
            <a:ext cx="30000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t>Continue..</a:t>
            </a:r>
            <a:endParaRPr/>
          </a:p>
        </p:txBody>
      </p:sp>
      <p:sp>
        <p:nvSpPr>
          <p:cNvPr id="229" name="Google Shape;229;p24"/>
          <p:cNvSpPr txBox="1"/>
          <p:nvPr/>
        </p:nvSpPr>
        <p:spPr>
          <a:xfrm>
            <a:off x="414550" y="1433425"/>
            <a:ext cx="8214300" cy="24012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b="1" lang="en" sz="1600" u="sng"/>
              <a:t>Django</a:t>
            </a:r>
            <a:endParaRPr b="1" sz="1600" u="sng"/>
          </a:p>
          <a:p>
            <a:pPr indent="0" lvl="0" marL="0" rtl="0" algn="l">
              <a:spcBef>
                <a:spcPts val="0"/>
              </a:spcBef>
              <a:spcAft>
                <a:spcPts val="0"/>
              </a:spcAft>
              <a:buNone/>
            </a:pPr>
            <a:r>
              <a:t/>
            </a:r>
            <a:endParaRPr b="1" sz="1600" u="sng"/>
          </a:p>
          <a:p>
            <a:pPr indent="-330200" lvl="0" marL="457200" rtl="0" algn="l">
              <a:spcBef>
                <a:spcPts val="0"/>
              </a:spcBef>
              <a:spcAft>
                <a:spcPts val="0"/>
              </a:spcAft>
              <a:buSzPts val="1600"/>
              <a:buChar char="●"/>
            </a:pPr>
            <a:r>
              <a:rPr lang="en" sz="1600"/>
              <a:t>It is a Python-based free and open-source web framework that follows the</a:t>
            </a:r>
            <a:endParaRPr sz="1600"/>
          </a:p>
          <a:p>
            <a:pPr indent="0" lvl="0" marL="0" rtl="0" algn="l">
              <a:spcBef>
                <a:spcPts val="0"/>
              </a:spcBef>
              <a:spcAft>
                <a:spcPts val="0"/>
              </a:spcAft>
              <a:buNone/>
            </a:pPr>
            <a:r>
              <a:rPr lang="en" sz="1600"/>
              <a:t>        model–template–views (MTV) architectural pattern.</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Django's primary goal is to ease the creation of complex, database-driven websites.</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The framework emphasizes reusability and "pluggability" of components, less code, </a:t>
            </a:r>
            <a:endParaRPr sz="1600"/>
          </a:p>
          <a:p>
            <a:pPr indent="0" lvl="0" marL="0" rtl="0" algn="l">
              <a:spcBef>
                <a:spcPts val="0"/>
              </a:spcBef>
              <a:spcAft>
                <a:spcPts val="0"/>
              </a:spcAft>
              <a:buNone/>
            </a:pPr>
            <a:r>
              <a:rPr lang="en" sz="1600"/>
              <a:t>         low coupling, rapid development, and the principle of don't repeat yourself.</a:t>
            </a:r>
            <a:endParaRPr sz="1600"/>
          </a:p>
        </p:txBody>
      </p:sp>
      <p:pic>
        <p:nvPicPr>
          <p:cNvPr id="230" name="Google Shape;230;p24"/>
          <p:cNvPicPr preferRelativeResize="0"/>
          <p:nvPr/>
        </p:nvPicPr>
        <p:blipFill rotWithShape="1">
          <a:blip r:embed="rId3">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5"/>
          <p:cNvSpPr txBox="1"/>
          <p:nvPr/>
        </p:nvSpPr>
        <p:spPr>
          <a:xfrm>
            <a:off x="375400" y="363775"/>
            <a:ext cx="30264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latin typeface="Calibri"/>
                <a:ea typeface="Calibri"/>
                <a:cs typeface="Calibri"/>
                <a:sym typeface="Calibri"/>
              </a:rPr>
              <a:t>DATASET</a:t>
            </a:r>
            <a:endParaRPr b="1" sz="2900" u="sng">
              <a:latin typeface="Calibri"/>
              <a:ea typeface="Calibri"/>
              <a:cs typeface="Calibri"/>
              <a:sym typeface="Calibri"/>
            </a:endParaRPr>
          </a:p>
        </p:txBody>
      </p:sp>
      <p:sp>
        <p:nvSpPr>
          <p:cNvPr id="236" name="Google Shape;236;p25"/>
          <p:cNvSpPr txBox="1"/>
          <p:nvPr/>
        </p:nvSpPr>
        <p:spPr>
          <a:xfrm>
            <a:off x="447125" y="948875"/>
            <a:ext cx="7329600" cy="3852600"/>
          </a:xfrm>
          <a:prstGeom prst="rect">
            <a:avLst/>
          </a:prstGeom>
          <a:noFill/>
          <a:ln>
            <a:noFill/>
          </a:ln>
        </p:spPr>
        <p:txBody>
          <a:bodyPr anchorCtr="0" anchor="t" bIns="91425" lIns="91425" spcFirstLastPara="1" rIns="91425" wrap="square" tIns="91425">
            <a:normAutofit/>
          </a:bodyPr>
          <a:lstStyle/>
          <a:p>
            <a:pPr indent="-330200" lvl="0" marL="457200" rtl="0" algn="l">
              <a:spcBef>
                <a:spcPts val="0"/>
              </a:spcBef>
              <a:spcAft>
                <a:spcPts val="0"/>
              </a:spcAft>
              <a:buClr>
                <a:schemeClr val="dk2"/>
              </a:buClr>
              <a:buSzPts val="1600"/>
              <a:buChar char="❖"/>
            </a:pPr>
            <a:r>
              <a:rPr b="1" lang="en" sz="1600" u="sng">
                <a:solidFill>
                  <a:schemeClr val="dk2"/>
                </a:solidFill>
              </a:rPr>
              <a:t>Training set</a:t>
            </a:r>
            <a:endParaRPr b="1" sz="1600" u="sng">
              <a:solidFill>
                <a:schemeClr val="dk2"/>
              </a:solidFill>
            </a:endParaRPr>
          </a:p>
          <a:p>
            <a:pPr indent="-330200" lvl="0" marL="457200" rtl="0" algn="l">
              <a:spcBef>
                <a:spcPts val="0"/>
              </a:spcBef>
              <a:spcAft>
                <a:spcPts val="0"/>
              </a:spcAft>
              <a:buClr>
                <a:schemeClr val="dk2"/>
              </a:buClr>
              <a:buSzPts val="1600"/>
              <a:buChar char="●"/>
            </a:pPr>
            <a:r>
              <a:rPr lang="en" sz="1600">
                <a:solidFill>
                  <a:srgbClr val="202122"/>
                </a:solidFill>
                <a:highlight>
                  <a:srgbClr val="FFFFFF"/>
                </a:highlight>
              </a:rPr>
              <a:t>A training dataset is a </a:t>
            </a:r>
            <a:r>
              <a:rPr lang="en" sz="1600">
                <a:highlight>
                  <a:srgbClr val="FFFFFF"/>
                </a:highlight>
                <a:uFill>
                  <a:noFill/>
                </a:uFill>
                <a:hlinkClick r:id="rId3"/>
              </a:rPr>
              <a:t>dataset</a:t>
            </a:r>
            <a:r>
              <a:rPr lang="en" sz="1600">
                <a:highlight>
                  <a:srgbClr val="FFFFFF"/>
                </a:highlight>
              </a:rPr>
              <a:t> </a:t>
            </a:r>
            <a:r>
              <a:rPr lang="en" sz="1600">
                <a:solidFill>
                  <a:srgbClr val="202122"/>
                </a:solidFill>
                <a:highlight>
                  <a:srgbClr val="FFFFFF"/>
                </a:highlight>
              </a:rPr>
              <a:t>of examples used during the learning process and is used to fit the parameters </a:t>
            </a:r>
            <a:r>
              <a:rPr lang="en" sz="1600">
                <a:solidFill>
                  <a:srgbClr val="202122"/>
                </a:solidFill>
                <a:highlight>
                  <a:srgbClr val="FFFFFF"/>
                </a:highlight>
              </a:rPr>
              <a:t>of a classifier</a:t>
            </a:r>
            <a:r>
              <a:rPr lang="en" sz="1600">
                <a:solidFill>
                  <a:srgbClr val="202122"/>
                </a:solidFill>
                <a:highlight>
                  <a:srgbClr val="FFFFFF"/>
                </a:highlight>
              </a:rPr>
              <a:t>.</a:t>
            </a:r>
            <a:endParaRPr sz="1600">
              <a:solidFill>
                <a:srgbClr val="202122"/>
              </a:solidFill>
              <a:highlight>
                <a:srgbClr val="FFFFFF"/>
              </a:highlight>
            </a:endParaRPr>
          </a:p>
          <a:p>
            <a:pPr indent="0" lvl="0" marL="457200" rtl="0" algn="l">
              <a:spcBef>
                <a:spcPts val="0"/>
              </a:spcBef>
              <a:spcAft>
                <a:spcPts val="0"/>
              </a:spcAft>
              <a:buNone/>
            </a:pPr>
            <a:r>
              <a:t/>
            </a:r>
            <a:endParaRPr sz="1600">
              <a:solidFill>
                <a:srgbClr val="202122"/>
              </a:solidFill>
              <a:highlight>
                <a:srgbClr val="FFFFFF"/>
              </a:highlight>
            </a:endParaRPr>
          </a:p>
          <a:p>
            <a:pPr indent="-330200" lvl="0" marL="457200" rtl="0" algn="l">
              <a:spcBef>
                <a:spcPts val="0"/>
              </a:spcBef>
              <a:spcAft>
                <a:spcPts val="0"/>
              </a:spcAft>
              <a:buClr>
                <a:srgbClr val="202122"/>
              </a:buClr>
              <a:buSzPts val="1600"/>
              <a:buChar char="❖"/>
            </a:pPr>
            <a:r>
              <a:rPr b="1" lang="en" sz="1600" u="sng">
                <a:solidFill>
                  <a:srgbClr val="202122"/>
                </a:solidFill>
                <a:highlight>
                  <a:srgbClr val="FFFFFF"/>
                </a:highlight>
              </a:rPr>
              <a:t>Validation set </a:t>
            </a:r>
            <a:endParaRPr b="1" sz="1600" u="sng">
              <a:solidFill>
                <a:srgbClr val="202122"/>
              </a:solidFill>
              <a:highlight>
                <a:srgbClr val="FFFFFF"/>
              </a:highlight>
            </a:endParaRPr>
          </a:p>
          <a:p>
            <a:pPr indent="-330200" lvl="0" marL="457200" rtl="0" algn="l">
              <a:spcBef>
                <a:spcPts val="0"/>
              </a:spcBef>
              <a:spcAft>
                <a:spcPts val="0"/>
              </a:spcAft>
              <a:buClr>
                <a:srgbClr val="202122"/>
              </a:buClr>
              <a:buSzPts val="1600"/>
              <a:buChar char="●"/>
            </a:pPr>
            <a:r>
              <a:rPr lang="en" sz="1600">
                <a:solidFill>
                  <a:srgbClr val="202122"/>
                </a:solidFill>
                <a:highlight>
                  <a:srgbClr val="FFFFFF"/>
                </a:highlight>
              </a:rPr>
              <a:t>A validation dataset is a </a:t>
            </a:r>
            <a:r>
              <a:rPr lang="en" sz="1600">
                <a:highlight>
                  <a:srgbClr val="FFFFFF"/>
                </a:highlight>
                <a:uFill>
                  <a:noFill/>
                </a:uFill>
                <a:hlinkClick r:id="rId4"/>
              </a:rPr>
              <a:t>dataset</a:t>
            </a:r>
            <a:r>
              <a:rPr lang="en" sz="1600">
                <a:solidFill>
                  <a:srgbClr val="202122"/>
                </a:solidFill>
                <a:highlight>
                  <a:srgbClr val="FFFFFF"/>
                </a:highlight>
              </a:rPr>
              <a:t> of examples used to tune the </a:t>
            </a:r>
            <a:r>
              <a:rPr lang="en" sz="1600">
                <a:highlight>
                  <a:srgbClr val="FFFFFF"/>
                </a:highlight>
                <a:uFill>
                  <a:noFill/>
                </a:uFill>
                <a:hlinkClick r:id="rId5"/>
              </a:rPr>
              <a:t>hyperparameters</a:t>
            </a:r>
            <a:r>
              <a:rPr lang="en" sz="1600">
                <a:solidFill>
                  <a:srgbClr val="202122"/>
                </a:solidFill>
                <a:highlight>
                  <a:srgbClr val="FFFFFF"/>
                </a:highlight>
              </a:rPr>
              <a:t> of a classifier.</a:t>
            </a:r>
            <a:endParaRPr sz="1600">
              <a:solidFill>
                <a:srgbClr val="202122"/>
              </a:solidFill>
              <a:highlight>
                <a:srgbClr val="FFFFFF"/>
              </a:highlight>
            </a:endParaRPr>
          </a:p>
          <a:p>
            <a:pPr indent="0" lvl="0" marL="457200" rtl="0" algn="l">
              <a:spcBef>
                <a:spcPts val="0"/>
              </a:spcBef>
              <a:spcAft>
                <a:spcPts val="0"/>
              </a:spcAft>
              <a:buNone/>
            </a:pPr>
            <a:r>
              <a:t/>
            </a:r>
            <a:endParaRPr sz="1600">
              <a:solidFill>
                <a:srgbClr val="202122"/>
              </a:solidFill>
              <a:highlight>
                <a:srgbClr val="FFFFFF"/>
              </a:highlight>
            </a:endParaRPr>
          </a:p>
          <a:p>
            <a:pPr indent="-330200" lvl="0" marL="457200" rtl="0" algn="l">
              <a:spcBef>
                <a:spcPts val="0"/>
              </a:spcBef>
              <a:spcAft>
                <a:spcPts val="0"/>
              </a:spcAft>
              <a:buClr>
                <a:schemeClr val="dk2"/>
              </a:buClr>
              <a:buSzPts val="1600"/>
              <a:buChar char="❖"/>
            </a:pPr>
            <a:r>
              <a:rPr b="1" lang="en" sz="1600" u="sng">
                <a:solidFill>
                  <a:schemeClr val="dk2"/>
                </a:solidFill>
              </a:rPr>
              <a:t>Accuracy</a:t>
            </a:r>
            <a:endParaRPr b="1" sz="1600" u="sng">
              <a:solidFill>
                <a:schemeClr val="dk2"/>
              </a:solidFill>
            </a:endParaRPr>
          </a:p>
          <a:p>
            <a:pPr indent="-330200" lvl="0" marL="457200" rtl="0" algn="l">
              <a:spcBef>
                <a:spcPts val="0"/>
              </a:spcBef>
              <a:spcAft>
                <a:spcPts val="0"/>
              </a:spcAft>
              <a:buSzPts val="1600"/>
              <a:buChar char="●"/>
            </a:pPr>
            <a:r>
              <a:rPr lang="en" sz="1600"/>
              <a:t>Training accuracy of a model is 0.9696.</a:t>
            </a:r>
            <a:endParaRPr sz="1600"/>
          </a:p>
          <a:p>
            <a:pPr indent="-330200" lvl="0" marL="457200" rtl="0" algn="l">
              <a:spcBef>
                <a:spcPts val="0"/>
              </a:spcBef>
              <a:spcAft>
                <a:spcPts val="0"/>
              </a:spcAft>
              <a:buSzPts val="1600"/>
              <a:buChar char="●"/>
            </a:pPr>
            <a:r>
              <a:rPr lang="en" sz="1600"/>
              <a:t>Validation accuracy of a model is 0.9633.</a:t>
            </a:r>
            <a:endParaRPr sz="1600"/>
          </a:p>
          <a:p>
            <a:pPr indent="0" lvl="0" marL="0" rtl="0" algn="l">
              <a:spcBef>
                <a:spcPts val="0"/>
              </a:spcBef>
              <a:spcAft>
                <a:spcPts val="0"/>
              </a:spcAft>
              <a:buNone/>
            </a:pPr>
            <a:r>
              <a:t/>
            </a:r>
            <a:endParaRPr sz="1600">
              <a:solidFill>
                <a:schemeClr val="dk2"/>
              </a:solidFill>
            </a:endParaRPr>
          </a:p>
          <a:p>
            <a:pPr indent="0" lvl="0" marL="0" rtl="0" algn="l">
              <a:spcBef>
                <a:spcPts val="0"/>
              </a:spcBef>
              <a:spcAft>
                <a:spcPts val="0"/>
              </a:spcAft>
              <a:buNone/>
            </a:pPr>
            <a:r>
              <a:t/>
            </a:r>
            <a:endParaRPr sz="1600">
              <a:solidFill>
                <a:srgbClr val="202122"/>
              </a:solidFill>
              <a:highlight>
                <a:srgbClr val="FFFFFF"/>
              </a:highlight>
            </a:endParaRPr>
          </a:p>
        </p:txBody>
      </p:sp>
      <p:pic>
        <p:nvPicPr>
          <p:cNvPr id="237" name="Google Shape;237;p25"/>
          <p:cNvPicPr preferRelativeResize="0"/>
          <p:nvPr/>
        </p:nvPicPr>
        <p:blipFill rotWithShape="1">
          <a:blip r:embed="rId6">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6"/>
          <p:cNvSpPr txBox="1"/>
          <p:nvPr/>
        </p:nvSpPr>
        <p:spPr>
          <a:xfrm>
            <a:off x="317625" y="363775"/>
            <a:ext cx="30000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t>Continue..</a:t>
            </a:r>
            <a:endParaRPr/>
          </a:p>
        </p:txBody>
      </p:sp>
      <p:sp>
        <p:nvSpPr>
          <p:cNvPr id="243" name="Google Shape;243;p26"/>
          <p:cNvSpPr txBox="1"/>
          <p:nvPr/>
        </p:nvSpPr>
        <p:spPr>
          <a:xfrm>
            <a:off x="420100" y="994975"/>
            <a:ext cx="7489800" cy="3837000"/>
          </a:xfrm>
          <a:prstGeom prst="rect">
            <a:avLst/>
          </a:prstGeom>
          <a:noFill/>
          <a:ln>
            <a:noFill/>
          </a:ln>
        </p:spPr>
        <p:txBody>
          <a:bodyPr anchorCtr="0" anchor="t" bIns="91425" lIns="91425" spcFirstLastPara="1" rIns="91425" wrap="square" tIns="91425">
            <a:normAutofit lnSpcReduction="20000"/>
          </a:bodyPr>
          <a:lstStyle/>
          <a:p>
            <a:pPr indent="-330200" lvl="0" marL="457200" rtl="0" algn="l">
              <a:spcBef>
                <a:spcPts val="0"/>
              </a:spcBef>
              <a:spcAft>
                <a:spcPts val="0"/>
              </a:spcAft>
              <a:buSzPts val="1600"/>
              <a:buChar char="❖"/>
            </a:pPr>
            <a:r>
              <a:rPr b="1" lang="en" sz="1600" u="sng"/>
              <a:t>Total Classified Classes</a:t>
            </a:r>
            <a:r>
              <a:rPr b="1" lang="en" sz="1600"/>
              <a:t> :- 38 </a:t>
            </a:r>
            <a:endParaRPr b="1" sz="1600"/>
          </a:p>
          <a:p>
            <a:pPr indent="0" lvl="0" marL="0" rtl="0" algn="l">
              <a:spcBef>
                <a:spcPts val="0"/>
              </a:spcBef>
              <a:spcAft>
                <a:spcPts val="0"/>
              </a:spcAft>
              <a:buNone/>
            </a:pPr>
            <a:r>
              <a:t/>
            </a:r>
            <a:endParaRPr sz="1600" u="sng">
              <a:latin typeface="Calibri"/>
              <a:ea typeface="Calibri"/>
              <a:cs typeface="Calibri"/>
              <a:sym typeface="Calibri"/>
            </a:endParaRPr>
          </a:p>
          <a:p>
            <a:pPr indent="0" lvl="0" marL="0" rtl="0" algn="l">
              <a:spcBef>
                <a:spcPts val="0"/>
              </a:spcBef>
              <a:spcAft>
                <a:spcPts val="0"/>
              </a:spcAft>
              <a:buNone/>
            </a:pPr>
            <a:r>
              <a:rPr lang="en" sz="1600" u="sng"/>
              <a:t>[</a:t>
            </a:r>
            <a:r>
              <a:rPr lang="en" sz="1600"/>
              <a:t>'Apple__Apple_scab',  'Apple_Black_rot',  'Apple__Cedar_apple_rust',  'A</a:t>
            </a:r>
            <a:endParaRPr sz="1600"/>
          </a:p>
          <a:p>
            <a:pPr indent="0" lvl="0" marL="0" rtl="0" algn="l">
              <a:spcBef>
                <a:spcPts val="0"/>
              </a:spcBef>
              <a:spcAft>
                <a:spcPts val="0"/>
              </a:spcAft>
              <a:buNone/>
            </a:pPr>
            <a:r>
              <a:rPr lang="en" sz="1600"/>
              <a:t>pple__healthy',  'Blueberry_healthy',  'Cherry(including_sour)___Powdery</a:t>
            </a:r>
            <a:endParaRPr sz="1600"/>
          </a:p>
          <a:p>
            <a:pPr indent="0" lvl="0" marL="0" rtl="0" algn="l">
              <a:spcBef>
                <a:spcPts val="0"/>
              </a:spcBef>
              <a:spcAft>
                <a:spcPts val="0"/>
              </a:spcAft>
              <a:buNone/>
            </a:pPr>
            <a:r>
              <a:rPr lang="en" sz="1600"/>
              <a:t>mildew',  'Cherry(including_sour)__healthy',  'Corn(maize)__Cercospora</a:t>
            </a:r>
            <a:endParaRPr sz="1600"/>
          </a:p>
          <a:p>
            <a:pPr indent="0" lvl="0" marL="0" rtl="0" algn="l">
              <a:spcBef>
                <a:spcPts val="0"/>
              </a:spcBef>
              <a:spcAft>
                <a:spcPts val="0"/>
              </a:spcAft>
              <a:buNone/>
            </a:pPr>
            <a:r>
              <a:rPr lang="en" sz="1600"/>
              <a:t>leaf_spot Gray_leaf_spot',  'Corn_(maize)__Common_rust',  'Corn_(maize)_</a:t>
            </a:r>
            <a:endParaRPr sz="1600"/>
          </a:p>
          <a:p>
            <a:pPr indent="0" lvl="0" marL="0" rtl="0" algn="l">
              <a:spcBef>
                <a:spcPts val="0"/>
              </a:spcBef>
              <a:spcAft>
                <a:spcPts val="0"/>
              </a:spcAft>
              <a:buNone/>
            </a:pPr>
            <a:r>
              <a:rPr lang="en" sz="1600"/>
              <a:t>Northern_Leaf_Blight',  'Corn_(maize)__healthy',  'Grape__Black_rot',  'Gra</a:t>
            </a:r>
            <a:endParaRPr sz="1600"/>
          </a:p>
          <a:p>
            <a:pPr indent="0" lvl="0" marL="0" rtl="0" algn="l">
              <a:spcBef>
                <a:spcPts val="0"/>
              </a:spcBef>
              <a:spcAft>
                <a:spcPts val="0"/>
              </a:spcAft>
              <a:buNone/>
            </a:pPr>
            <a:r>
              <a:rPr lang="en" sz="1600"/>
              <a:t>pe__Esca(Black_Measles)',  'Grape__Leaf_blight(Isariopsis_Leaf_Spot)',</a:t>
            </a:r>
            <a:endParaRPr sz="1600"/>
          </a:p>
          <a:p>
            <a:pPr indent="0" lvl="0" marL="0" rtl="0" algn="l">
              <a:spcBef>
                <a:spcPts val="0"/>
              </a:spcBef>
              <a:spcAft>
                <a:spcPts val="0"/>
              </a:spcAft>
              <a:buNone/>
            </a:pPr>
            <a:r>
              <a:rPr lang="en" sz="1600"/>
              <a:t>'Grape__healthy',  'Orange_Haunglongbing(Citrus_greening)',  'Peach___Ba</a:t>
            </a:r>
            <a:endParaRPr sz="1600"/>
          </a:p>
          <a:p>
            <a:pPr indent="0" lvl="0" marL="0" rtl="0" algn="l">
              <a:spcBef>
                <a:spcPts val="0"/>
              </a:spcBef>
              <a:spcAft>
                <a:spcPts val="0"/>
              </a:spcAft>
              <a:buNone/>
            </a:pPr>
            <a:r>
              <a:rPr lang="en" sz="1600"/>
              <a:t>Cterial_spot',  'Peach__healthy',  'Pepper,_bell__Bacterial_spot',  ' Peppe</a:t>
            </a:r>
            <a:endParaRPr sz="1600"/>
          </a:p>
          <a:p>
            <a:pPr indent="0" lvl="0" marL="0" rtl="0" algn="l">
              <a:spcBef>
                <a:spcPts val="0"/>
              </a:spcBef>
              <a:spcAft>
                <a:spcPts val="0"/>
              </a:spcAft>
              <a:buNone/>
            </a:pPr>
            <a:r>
              <a:rPr lang="en" sz="1600"/>
              <a:t>R,bell_healthy',  'Potato_Early_blight',  'Potato__Late_blight',  'Pota</a:t>
            </a:r>
            <a:endParaRPr sz="1600"/>
          </a:p>
          <a:p>
            <a:pPr indent="0" lvl="0" marL="0" rtl="0" algn="l">
              <a:spcBef>
                <a:spcPts val="0"/>
              </a:spcBef>
              <a:spcAft>
                <a:spcPts val="0"/>
              </a:spcAft>
              <a:buNone/>
            </a:pPr>
            <a:r>
              <a:rPr lang="en" sz="1600"/>
              <a:t>To__healthy',  'Raspberry_healthy',  'Soybean_healthy',  'Squash__Powde</a:t>
            </a:r>
            <a:endParaRPr sz="1600"/>
          </a:p>
          <a:p>
            <a:pPr indent="0" lvl="0" marL="0" rtl="0" algn="l">
              <a:spcBef>
                <a:spcPts val="0"/>
              </a:spcBef>
              <a:spcAft>
                <a:spcPts val="0"/>
              </a:spcAft>
              <a:buNone/>
            </a:pPr>
            <a:r>
              <a:rPr lang="en" sz="1600"/>
              <a:t>Ry_mildew',  'Strawberry__Leaf_scorch',  'Strawberry_healthy',  'Tomato__</a:t>
            </a:r>
            <a:endParaRPr sz="1600"/>
          </a:p>
          <a:p>
            <a:pPr indent="0" lvl="0" marL="0" rtl="0" algn="l">
              <a:spcBef>
                <a:spcPts val="0"/>
              </a:spcBef>
              <a:spcAft>
                <a:spcPts val="0"/>
              </a:spcAft>
              <a:buNone/>
            </a:pPr>
            <a:r>
              <a:rPr lang="en" sz="1600"/>
              <a:t>Bacterial_spot',  'Tomato__Early_blight',  'Tomato_Late_blight',  'Tomato</a:t>
            </a:r>
            <a:endParaRPr sz="1600"/>
          </a:p>
          <a:p>
            <a:pPr indent="0" lvl="0" marL="0" rtl="0" algn="l">
              <a:spcBef>
                <a:spcPts val="0"/>
              </a:spcBef>
              <a:spcAft>
                <a:spcPts val="0"/>
              </a:spcAft>
              <a:buNone/>
            </a:pPr>
            <a:r>
              <a:rPr lang="en" sz="1600"/>
              <a:t>_Leaf_Mold',  'Tomato_Septoria_leaf_spot',  'Tomato__Spider_mites Two-sp</a:t>
            </a:r>
            <a:endParaRPr sz="1600"/>
          </a:p>
          <a:p>
            <a:pPr indent="0" lvl="0" marL="0" rtl="0" algn="l">
              <a:spcBef>
                <a:spcPts val="0"/>
              </a:spcBef>
              <a:spcAft>
                <a:spcPts val="0"/>
              </a:spcAft>
              <a:buNone/>
            </a:pPr>
            <a:r>
              <a:rPr lang="en" sz="1600"/>
              <a:t>Otted_spider_mite',  'Tomato__Target_Spot',  'Tomato__Tomato_Yellow_Leaf_C</a:t>
            </a:r>
            <a:endParaRPr sz="1600"/>
          </a:p>
          <a:p>
            <a:pPr indent="0" lvl="0" marL="0" rtl="0" algn="l">
              <a:spcBef>
                <a:spcPts val="0"/>
              </a:spcBef>
              <a:spcAft>
                <a:spcPts val="0"/>
              </a:spcAft>
              <a:buNone/>
            </a:pPr>
            <a:r>
              <a:rPr lang="en" sz="1600"/>
              <a:t>url_Virus',  'Tomato__Tomato_mosaic_virus',  'Tomato__healthy']</a:t>
            </a:r>
            <a:endParaRPr sz="1600"/>
          </a:p>
          <a:p>
            <a:pPr indent="0" lvl="0" marL="0" rtl="0" algn="l">
              <a:spcBef>
                <a:spcPts val="0"/>
              </a:spcBef>
              <a:spcAft>
                <a:spcPts val="0"/>
              </a:spcAft>
              <a:buNone/>
            </a:pPr>
            <a:r>
              <a:t/>
            </a:r>
            <a:endParaRPr sz="1600">
              <a:latin typeface="Calibri"/>
              <a:ea typeface="Calibri"/>
              <a:cs typeface="Calibri"/>
              <a:sym typeface="Calibri"/>
            </a:endParaRPr>
          </a:p>
        </p:txBody>
      </p:sp>
      <p:pic>
        <p:nvPicPr>
          <p:cNvPr id="244" name="Google Shape;244;p26"/>
          <p:cNvPicPr preferRelativeResize="0"/>
          <p:nvPr/>
        </p:nvPicPr>
        <p:blipFill rotWithShape="1">
          <a:blip r:embed="rId3">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7"/>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250" name="Google Shape;250;p27"/>
          <p:cNvSpPr txBox="1"/>
          <p:nvPr/>
        </p:nvSpPr>
        <p:spPr>
          <a:xfrm>
            <a:off x="328025" y="158875"/>
            <a:ext cx="30000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t>Continue..</a:t>
            </a:r>
            <a:endParaRPr/>
          </a:p>
        </p:txBody>
      </p:sp>
      <p:sp>
        <p:nvSpPr>
          <p:cNvPr id="251" name="Google Shape;251;p27"/>
          <p:cNvSpPr txBox="1"/>
          <p:nvPr/>
        </p:nvSpPr>
        <p:spPr>
          <a:xfrm>
            <a:off x="328025" y="695475"/>
            <a:ext cx="8209200" cy="4396800"/>
          </a:xfrm>
          <a:prstGeom prst="rect">
            <a:avLst/>
          </a:prstGeom>
          <a:noFill/>
          <a:ln>
            <a:noFill/>
          </a:ln>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a:p>
          <a:p>
            <a:pPr indent="0" lvl="0" marL="0" rtl="0" algn="l">
              <a:spcBef>
                <a:spcPts val="0"/>
              </a:spcBef>
              <a:spcAft>
                <a:spcPts val="0"/>
              </a:spcAft>
              <a:buNone/>
            </a:pPr>
            <a:r>
              <a:rPr lang="en"/>
              <a:t>Layer (type)                                    Output Shape                              Param #</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conv2d_5 (Conv2D)                       (None, 54, 54, 96)                       34944</a:t>
            </a:r>
            <a:endParaRPr/>
          </a:p>
          <a:p>
            <a:pPr indent="0" lvl="0" marL="0" rtl="0" algn="l">
              <a:spcBef>
                <a:spcPts val="0"/>
              </a:spcBef>
              <a:spcAft>
                <a:spcPts val="0"/>
              </a:spcAft>
              <a:buNone/>
            </a:pPr>
            <a:r>
              <a:rPr lang="en"/>
              <a:t>_________________________________________________________________</a:t>
            </a:r>
            <a:endParaRPr/>
          </a:p>
          <a:p>
            <a:pPr indent="0" lvl="0" marL="0" rtl="0" algn="l">
              <a:spcBef>
                <a:spcPts val="0"/>
              </a:spcBef>
              <a:spcAft>
                <a:spcPts val="0"/>
              </a:spcAft>
              <a:buNone/>
            </a:pPr>
            <a:r>
              <a:rPr lang="en"/>
              <a:t>max_pooling2d_3 (MaxPooling2   (None, 27, 27, 96)                         0</a:t>
            </a:r>
            <a:endParaRPr/>
          </a:p>
          <a:p>
            <a:pPr indent="0" lvl="0" marL="0" rtl="0" algn="l">
              <a:spcBef>
                <a:spcPts val="0"/>
              </a:spcBef>
              <a:spcAft>
                <a:spcPts val="0"/>
              </a:spcAft>
              <a:buNone/>
            </a:pPr>
            <a:r>
              <a:rPr lang="en"/>
              <a:t>_________________________________________________________________</a:t>
            </a:r>
            <a:endParaRPr/>
          </a:p>
          <a:p>
            <a:pPr indent="0" lvl="0" marL="0" rtl="0" algn="l">
              <a:spcBef>
                <a:spcPts val="0"/>
              </a:spcBef>
              <a:spcAft>
                <a:spcPts val="0"/>
              </a:spcAft>
              <a:buNone/>
            </a:pPr>
            <a:r>
              <a:rPr lang="en"/>
              <a:t>batch_normalization_8 (Batch       (None, 27, 27, 96)                        384</a:t>
            </a:r>
            <a:endParaRPr/>
          </a:p>
          <a:p>
            <a:pPr indent="0" lvl="0" marL="0" rtl="0" algn="l">
              <a:spcBef>
                <a:spcPts val="0"/>
              </a:spcBef>
              <a:spcAft>
                <a:spcPts val="0"/>
              </a:spcAft>
              <a:buNone/>
            </a:pPr>
            <a:r>
              <a:rPr lang="en"/>
              <a:t>_________________________________________________________________</a:t>
            </a:r>
            <a:endParaRPr/>
          </a:p>
          <a:p>
            <a:pPr indent="0" lvl="0" marL="0" rtl="0" algn="l">
              <a:spcBef>
                <a:spcPts val="0"/>
              </a:spcBef>
              <a:spcAft>
                <a:spcPts val="0"/>
              </a:spcAft>
              <a:buNone/>
            </a:pPr>
            <a:r>
              <a:rPr lang="en"/>
              <a:t>conv2d_6 (Conv2D)                      (None, 17, 17, 256)                       2973952</a:t>
            </a:r>
            <a:endParaRPr/>
          </a:p>
          <a:p>
            <a:pPr indent="0" lvl="0" marL="0" rtl="0" algn="l">
              <a:spcBef>
                <a:spcPts val="0"/>
              </a:spcBef>
              <a:spcAft>
                <a:spcPts val="0"/>
              </a:spcAft>
              <a:buNone/>
            </a:pPr>
            <a:r>
              <a:rPr lang="en"/>
              <a:t>_________________________________________________________________</a:t>
            </a:r>
            <a:endParaRPr/>
          </a:p>
          <a:p>
            <a:pPr indent="0" lvl="0" marL="0" rtl="0" algn="l">
              <a:spcBef>
                <a:spcPts val="0"/>
              </a:spcBef>
              <a:spcAft>
                <a:spcPts val="0"/>
              </a:spcAft>
              <a:buNone/>
            </a:pPr>
            <a:r>
              <a:rPr lang="en"/>
              <a:t>max_pooling2d_4 (MaxPooling2  (None, 8, 8, 256)                            0</a:t>
            </a:r>
            <a:endParaRPr/>
          </a:p>
          <a:p>
            <a:pPr indent="0" lvl="0" marL="0" rtl="0" algn="l">
              <a:spcBef>
                <a:spcPts val="0"/>
              </a:spcBef>
              <a:spcAft>
                <a:spcPts val="0"/>
              </a:spcAft>
              <a:buNone/>
            </a:pPr>
            <a:r>
              <a:rPr lang="en"/>
              <a:t>_________________________________________________________________</a:t>
            </a:r>
            <a:endParaRPr/>
          </a:p>
          <a:p>
            <a:pPr indent="0" lvl="0" marL="0" rtl="0" algn="l">
              <a:spcBef>
                <a:spcPts val="0"/>
              </a:spcBef>
              <a:spcAft>
                <a:spcPts val="0"/>
              </a:spcAft>
              <a:buNone/>
            </a:pPr>
            <a:r>
              <a:rPr lang="en"/>
              <a:t>batch_normalization_9 (Batch      (None, 8, 8, 256)                           1024</a:t>
            </a:r>
            <a:endParaRPr/>
          </a:p>
          <a:p>
            <a:pPr indent="0" lvl="0" marL="0" rtl="0" algn="l">
              <a:spcBef>
                <a:spcPts val="0"/>
              </a:spcBef>
              <a:spcAft>
                <a:spcPts val="0"/>
              </a:spcAft>
              <a:buNone/>
            </a:pPr>
            <a:r>
              <a:rPr lang="en"/>
              <a:t>_________________________________________________________________</a:t>
            </a:r>
            <a:endParaRPr/>
          </a:p>
          <a:p>
            <a:pPr indent="0" lvl="0" marL="0" rtl="0" algn="l">
              <a:spcBef>
                <a:spcPts val="0"/>
              </a:spcBef>
              <a:spcAft>
                <a:spcPts val="0"/>
              </a:spcAft>
              <a:buNone/>
            </a:pPr>
            <a:r>
              <a:rPr lang="en"/>
              <a:t>conv2d_7 (Conv2D)                      (None, 6, 6, 384</a:t>
            </a:r>
            <a:r>
              <a:rPr lang="en"/>
              <a:t>)                          </a:t>
            </a:r>
            <a:r>
              <a:rPr lang="en"/>
              <a:t>885120</a:t>
            </a:r>
            <a:endParaRPr/>
          </a:p>
          <a:p>
            <a:pPr indent="0" lvl="0" marL="0" rtl="0" algn="l">
              <a:spcBef>
                <a:spcPts val="0"/>
              </a:spcBef>
              <a:spcAft>
                <a:spcPts val="0"/>
              </a:spcAft>
              <a:buNone/>
            </a:pPr>
            <a:r>
              <a:rPr lang="en"/>
              <a:t>_________________________________________________________________</a:t>
            </a:r>
            <a:endParaRPr/>
          </a:p>
          <a:p>
            <a:pPr indent="0" lvl="0" marL="0" rtl="0" algn="l">
              <a:spcBef>
                <a:spcPts val="0"/>
              </a:spcBef>
              <a:spcAft>
                <a:spcPts val="0"/>
              </a:spcAft>
              <a:buNone/>
            </a:pPr>
            <a:r>
              <a:rPr lang="en"/>
              <a:t>batch_normalization_10 (Batc      (None, 6, 6, 384)                           1536</a:t>
            </a:r>
            <a:endParaRPr/>
          </a:p>
          <a:p>
            <a:pPr indent="0" lvl="0" marL="0" rtl="0" algn="l">
              <a:spcBef>
                <a:spcPts val="0"/>
              </a:spcBef>
              <a:spcAft>
                <a:spcPts val="0"/>
              </a:spcAft>
              <a:buNone/>
            </a:pPr>
            <a:r>
              <a:rPr lang="en"/>
              <a:t>_________________________________________________________________</a:t>
            </a:r>
            <a:endParaRPr/>
          </a:p>
          <a:p>
            <a:pPr indent="0" lvl="0" marL="0" rtl="0" algn="l">
              <a:spcBef>
                <a:spcPts val="0"/>
              </a:spcBef>
              <a:spcAft>
                <a:spcPts val="0"/>
              </a:spcAft>
              <a:buNone/>
            </a:pPr>
            <a:r>
              <a:rPr lang="en"/>
              <a:t>conv2d_8 (Conv2D)                      (None, 4, 4, 384)                           1327488</a:t>
            </a:r>
            <a:endParaRPr/>
          </a:p>
          <a:p>
            <a:pPr indent="0" lvl="0" marL="0" rtl="0" algn="l">
              <a:spcBef>
                <a:spcPts val="0"/>
              </a:spcBef>
              <a:spcAft>
                <a:spcPts val="0"/>
              </a:spcAft>
              <a:buNone/>
            </a:pPr>
            <a:r>
              <a:rPr lang="en"/>
              <a:t>_________________________________________________________________</a:t>
            </a:r>
            <a:endParaRPr/>
          </a:p>
          <a:p>
            <a:pPr indent="0" lvl="0" marL="0" rtl="0" algn="l">
              <a:spcBef>
                <a:spcPts val="0"/>
              </a:spcBef>
              <a:spcAft>
                <a:spcPts val="0"/>
              </a:spcAft>
              <a:buNone/>
            </a:pPr>
            <a:r>
              <a:rPr lang="en"/>
              <a:t>batch_normalization_11 (Batc      (None, 4, 4, 384)                            1536</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52" name="Google Shape;252;p27"/>
          <p:cNvPicPr preferRelativeResize="0"/>
          <p:nvPr/>
        </p:nvPicPr>
        <p:blipFill rotWithShape="1">
          <a:blip r:embed="rId3">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8"/>
          <p:cNvSpPr txBox="1"/>
          <p:nvPr>
            <p:ph idx="1" type="body"/>
          </p:nvPr>
        </p:nvSpPr>
        <p:spPr>
          <a:xfrm>
            <a:off x="461075" y="825875"/>
            <a:ext cx="5317800" cy="4266300"/>
          </a:xfrm>
          <a:prstGeom prst="rect">
            <a:avLst/>
          </a:prstGeom>
        </p:spPr>
        <p:txBody>
          <a:bodyPr anchorCtr="0" anchor="b" bIns="91425" lIns="91425" spcFirstLastPara="1" rIns="91425" wrap="square" tIns="91425">
            <a:noAutofit/>
          </a:bodyPr>
          <a:lstStyle/>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Layer (type)                                    Output Shape                              Param #</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 conv2d_9 (Conv2D)                      (None, 2, 2, 256)                            884992</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max_pooling2d_5 (MaxPooling2  (None, 1, 1, 256)                              0</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batch_normalization_12 (Batc      (None, 1, 1, 256)                             1024</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flatten_1 (Flatten)                         (None, 256)                                      0</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dense_4 (Dense)                          (None, 4096)                                   1052672</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dropout_3 (Dropout)                     (None, 4096)                                    0</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batch_normalization_13 (Batc      (None, 4096)                                   16384</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dense_5 (Dense)                          (None, 4096)                                   16781312</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dropout_4 (Dropout)                    (None, 4096)                                     0</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batch_normalization_14 (Batc     (None, 4096)                                    16384</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dense_6 (Dense)                        (None, 1000)                                     4097000</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dropout_5 (Dropout)                    (None, 1000)                                     0</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batch_normalization_15 (Batc     (None, 1000)                                     4000</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_________________________________________________________________</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rPr lang="en" sz="1085">
                <a:solidFill>
                  <a:srgbClr val="000000"/>
                </a:solidFill>
                <a:latin typeface="Arial"/>
                <a:ea typeface="Arial"/>
                <a:cs typeface="Arial"/>
                <a:sym typeface="Arial"/>
              </a:rPr>
              <a:t>dense_7 (Dense)                        (None, 38)                                          38038</a:t>
            </a:r>
            <a:endParaRPr sz="1085">
              <a:solidFill>
                <a:srgbClr val="000000"/>
              </a:solidFill>
              <a:latin typeface="Arial"/>
              <a:ea typeface="Arial"/>
              <a:cs typeface="Arial"/>
              <a:sym typeface="Arial"/>
            </a:endParaRPr>
          </a:p>
          <a:p>
            <a:pPr indent="0" lvl="0" marL="0" rtl="0" algn="l">
              <a:lnSpc>
                <a:spcPct val="80000"/>
              </a:lnSpc>
              <a:spcBef>
                <a:spcPts val="0"/>
              </a:spcBef>
              <a:spcAft>
                <a:spcPts val="0"/>
              </a:spcAft>
              <a:buSzPts val="852"/>
              <a:buNone/>
            </a:pPr>
            <a:r>
              <a:t/>
            </a:r>
            <a:endParaRPr sz="1007"/>
          </a:p>
        </p:txBody>
      </p:sp>
      <p:sp>
        <p:nvSpPr>
          <p:cNvPr id="258" name="Google Shape;258;p28"/>
          <p:cNvSpPr txBox="1"/>
          <p:nvPr/>
        </p:nvSpPr>
        <p:spPr>
          <a:xfrm>
            <a:off x="328025" y="194675"/>
            <a:ext cx="30000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t>Continue..</a:t>
            </a:r>
            <a:endParaRPr/>
          </a:p>
        </p:txBody>
      </p:sp>
      <p:sp>
        <p:nvSpPr>
          <p:cNvPr id="259" name="Google Shape;259;p28"/>
          <p:cNvSpPr txBox="1"/>
          <p:nvPr/>
        </p:nvSpPr>
        <p:spPr>
          <a:xfrm>
            <a:off x="5852175" y="1420200"/>
            <a:ext cx="2917800" cy="132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t>Total params: 28,117,790</a:t>
            </a:r>
            <a:endParaRPr sz="1500"/>
          </a:p>
          <a:p>
            <a:pPr indent="0" lvl="0" marL="0" rtl="0" algn="l">
              <a:spcBef>
                <a:spcPts val="0"/>
              </a:spcBef>
              <a:spcAft>
                <a:spcPts val="0"/>
              </a:spcAft>
              <a:buNone/>
            </a:pPr>
            <a:r>
              <a:rPr lang="en" sz="1500"/>
              <a:t>Trainable params: 4,137,038</a:t>
            </a:r>
            <a:endParaRPr sz="1500"/>
          </a:p>
          <a:p>
            <a:pPr indent="0" lvl="0" marL="0" rtl="0" algn="l">
              <a:spcBef>
                <a:spcPts val="0"/>
              </a:spcBef>
              <a:spcAft>
                <a:spcPts val="0"/>
              </a:spcAft>
              <a:buNone/>
            </a:pPr>
            <a:r>
              <a:rPr lang="en" sz="1500"/>
              <a:t>Non-trainable params: 23,980,752</a:t>
            </a:r>
            <a:endParaRPr sz="1500"/>
          </a:p>
          <a:p>
            <a:pPr indent="0" lvl="0" marL="0" rtl="0" algn="l">
              <a:spcBef>
                <a:spcPts val="0"/>
              </a:spcBef>
              <a:spcAft>
                <a:spcPts val="0"/>
              </a:spcAft>
              <a:buNone/>
            </a:pPr>
            <a:r>
              <a:t/>
            </a:r>
            <a:endParaRPr>
              <a:latin typeface="Calibri"/>
              <a:ea typeface="Calibri"/>
              <a:cs typeface="Calibri"/>
              <a:sym typeface="Calibri"/>
            </a:endParaRPr>
          </a:p>
        </p:txBody>
      </p:sp>
      <p:pic>
        <p:nvPicPr>
          <p:cNvPr id="260" name="Google Shape;260;p28"/>
          <p:cNvPicPr preferRelativeResize="0"/>
          <p:nvPr/>
        </p:nvPicPr>
        <p:blipFill rotWithShape="1">
          <a:blip r:embed="rId3">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pic>
        <p:nvPicPr>
          <p:cNvPr id="265" name="Google Shape;265;p29"/>
          <p:cNvPicPr preferRelativeResize="0"/>
          <p:nvPr/>
        </p:nvPicPr>
        <p:blipFill>
          <a:blip r:embed="rId3">
            <a:alphaModFix/>
          </a:blip>
          <a:stretch>
            <a:fillRect/>
          </a:stretch>
        </p:blipFill>
        <p:spPr>
          <a:xfrm>
            <a:off x="2248500" y="288450"/>
            <a:ext cx="1337638" cy="1199725"/>
          </a:xfrm>
          <a:prstGeom prst="rect">
            <a:avLst/>
          </a:prstGeom>
          <a:noFill/>
          <a:ln cap="flat" cmpd="sng" w="9525">
            <a:solidFill>
              <a:schemeClr val="dk2"/>
            </a:solidFill>
            <a:prstDash val="dash"/>
            <a:round/>
            <a:headEnd len="sm" w="sm" type="none"/>
            <a:tailEnd len="sm" w="sm" type="none"/>
          </a:ln>
        </p:spPr>
      </p:pic>
      <p:sp>
        <p:nvSpPr>
          <p:cNvPr id="266" name="Google Shape;266;p29"/>
          <p:cNvSpPr txBox="1"/>
          <p:nvPr/>
        </p:nvSpPr>
        <p:spPr>
          <a:xfrm>
            <a:off x="2248500" y="1557825"/>
            <a:ext cx="1380600" cy="6579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Healthy leaf of apple</a:t>
            </a:r>
            <a:endParaRPr/>
          </a:p>
          <a:p>
            <a:pPr indent="0" lvl="0" marL="0" rtl="0" algn="l">
              <a:spcBef>
                <a:spcPts val="0"/>
              </a:spcBef>
              <a:spcAft>
                <a:spcPts val="0"/>
              </a:spcAft>
              <a:buNone/>
            </a:pPr>
            <a:r>
              <a:t/>
            </a:r>
            <a:endParaRPr>
              <a:latin typeface="Calibri"/>
              <a:ea typeface="Calibri"/>
              <a:cs typeface="Calibri"/>
              <a:sym typeface="Calibri"/>
            </a:endParaRPr>
          </a:p>
        </p:txBody>
      </p:sp>
      <p:pic>
        <p:nvPicPr>
          <p:cNvPr id="267" name="Google Shape;267;p29"/>
          <p:cNvPicPr preferRelativeResize="0"/>
          <p:nvPr/>
        </p:nvPicPr>
        <p:blipFill>
          <a:blip r:embed="rId4">
            <a:alphaModFix/>
          </a:blip>
          <a:stretch>
            <a:fillRect/>
          </a:stretch>
        </p:blipFill>
        <p:spPr>
          <a:xfrm rot="10800000">
            <a:off x="330475" y="288450"/>
            <a:ext cx="1380675" cy="1199725"/>
          </a:xfrm>
          <a:prstGeom prst="rect">
            <a:avLst/>
          </a:prstGeom>
          <a:noFill/>
          <a:ln cap="flat" cmpd="sng" w="9525">
            <a:solidFill>
              <a:schemeClr val="dk2"/>
            </a:solidFill>
            <a:prstDash val="dash"/>
            <a:round/>
            <a:headEnd len="sm" w="sm" type="none"/>
            <a:tailEnd len="sm" w="sm" type="none"/>
          </a:ln>
        </p:spPr>
      </p:pic>
      <p:sp>
        <p:nvSpPr>
          <p:cNvPr id="268" name="Google Shape;268;p29"/>
          <p:cNvSpPr txBox="1"/>
          <p:nvPr/>
        </p:nvSpPr>
        <p:spPr>
          <a:xfrm>
            <a:off x="5276700" y="3223500"/>
            <a:ext cx="41100" cy="2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69" name="Google Shape;269;p29"/>
          <p:cNvSpPr txBox="1"/>
          <p:nvPr/>
        </p:nvSpPr>
        <p:spPr>
          <a:xfrm>
            <a:off x="305463" y="1578975"/>
            <a:ext cx="1430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Suffered with Black rot  </a:t>
            </a:r>
            <a:endParaRPr/>
          </a:p>
        </p:txBody>
      </p:sp>
      <p:pic>
        <p:nvPicPr>
          <p:cNvPr id="270" name="Google Shape;270;p29"/>
          <p:cNvPicPr preferRelativeResize="0"/>
          <p:nvPr/>
        </p:nvPicPr>
        <p:blipFill>
          <a:blip r:embed="rId5">
            <a:alphaModFix/>
          </a:blip>
          <a:stretch>
            <a:fillRect/>
          </a:stretch>
        </p:blipFill>
        <p:spPr>
          <a:xfrm>
            <a:off x="5889950" y="288463"/>
            <a:ext cx="1430600" cy="1199725"/>
          </a:xfrm>
          <a:prstGeom prst="rect">
            <a:avLst/>
          </a:prstGeom>
          <a:noFill/>
          <a:ln cap="flat" cmpd="sng" w="9525">
            <a:solidFill>
              <a:schemeClr val="dk2"/>
            </a:solidFill>
            <a:prstDash val="dash"/>
            <a:round/>
            <a:headEnd len="sm" w="sm" type="none"/>
            <a:tailEnd len="sm" w="sm" type="none"/>
          </a:ln>
        </p:spPr>
      </p:pic>
      <p:sp>
        <p:nvSpPr>
          <p:cNvPr id="271" name="Google Shape;271;p29"/>
          <p:cNvSpPr txBox="1"/>
          <p:nvPr/>
        </p:nvSpPr>
        <p:spPr>
          <a:xfrm>
            <a:off x="5940825" y="1578975"/>
            <a:ext cx="1430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Healthy leaf of </a:t>
            </a:r>
            <a:r>
              <a:rPr lang="en"/>
              <a:t>Grapes</a:t>
            </a:r>
            <a:r>
              <a:rPr lang="en"/>
              <a:t> </a:t>
            </a:r>
            <a:endParaRPr/>
          </a:p>
        </p:txBody>
      </p:sp>
      <p:pic>
        <p:nvPicPr>
          <p:cNvPr id="272" name="Google Shape;272;p29"/>
          <p:cNvPicPr preferRelativeResize="0"/>
          <p:nvPr/>
        </p:nvPicPr>
        <p:blipFill>
          <a:blip r:embed="rId6">
            <a:alphaModFix/>
          </a:blip>
          <a:stretch>
            <a:fillRect/>
          </a:stretch>
        </p:blipFill>
        <p:spPr>
          <a:xfrm>
            <a:off x="3947575" y="288450"/>
            <a:ext cx="1430700" cy="1199725"/>
          </a:xfrm>
          <a:prstGeom prst="rect">
            <a:avLst/>
          </a:prstGeom>
          <a:noFill/>
          <a:ln cap="flat" cmpd="sng" w="9525">
            <a:solidFill>
              <a:schemeClr val="dk2"/>
            </a:solidFill>
            <a:prstDash val="dash"/>
            <a:round/>
            <a:headEnd len="sm" w="sm" type="none"/>
            <a:tailEnd len="sm" w="sm" type="none"/>
          </a:ln>
        </p:spPr>
      </p:pic>
      <p:sp>
        <p:nvSpPr>
          <p:cNvPr id="273" name="Google Shape;273;p29"/>
          <p:cNvSpPr txBox="1"/>
          <p:nvPr/>
        </p:nvSpPr>
        <p:spPr>
          <a:xfrm>
            <a:off x="3951375" y="1594275"/>
            <a:ext cx="1430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rPr>
              <a:t>Grape Esca (Black_Measles)</a:t>
            </a:r>
            <a:endParaRPr/>
          </a:p>
        </p:txBody>
      </p:sp>
      <p:pic>
        <p:nvPicPr>
          <p:cNvPr id="274" name="Google Shape;274;p29"/>
          <p:cNvPicPr preferRelativeResize="0"/>
          <p:nvPr/>
        </p:nvPicPr>
        <p:blipFill>
          <a:blip r:embed="rId7">
            <a:alphaModFix/>
          </a:blip>
          <a:stretch>
            <a:fillRect/>
          </a:stretch>
        </p:blipFill>
        <p:spPr>
          <a:xfrm>
            <a:off x="2227025" y="2633850"/>
            <a:ext cx="1380600" cy="1199700"/>
          </a:xfrm>
          <a:prstGeom prst="rect">
            <a:avLst/>
          </a:prstGeom>
          <a:noFill/>
          <a:ln cap="flat" cmpd="sng" w="9525">
            <a:solidFill>
              <a:schemeClr val="dk2"/>
            </a:solidFill>
            <a:prstDash val="dash"/>
            <a:round/>
            <a:headEnd len="sm" w="sm" type="none"/>
            <a:tailEnd len="sm" w="sm" type="none"/>
          </a:ln>
        </p:spPr>
      </p:pic>
      <p:sp>
        <p:nvSpPr>
          <p:cNvPr id="275" name="Google Shape;275;p29"/>
          <p:cNvSpPr txBox="1"/>
          <p:nvPr/>
        </p:nvSpPr>
        <p:spPr>
          <a:xfrm>
            <a:off x="2205550" y="3947850"/>
            <a:ext cx="1380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Healthy leaf of corn</a:t>
            </a:r>
            <a:endParaRPr/>
          </a:p>
        </p:txBody>
      </p:sp>
      <p:pic>
        <p:nvPicPr>
          <p:cNvPr id="276" name="Google Shape;276;p29"/>
          <p:cNvPicPr preferRelativeResize="0"/>
          <p:nvPr/>
        </p:nvPicPr>
        <p:blipFill>
          <a:blip r:embed="rId8">
            <a:alphaModFix/>
          </a:blip>
          <a:stretch>
            <a:fillRect/>
          </a:stretch>
        </p:blipFill>
        <p:spPr>
          <a:xfrm>
            <a:off x="330475" y="2642400"/>
            <a:ext cx="1322425" cy="1199725"/>
          </a:xfrm>
          <a:prstGeom prst="rect">
            <a:avLst/>
          </a:prstGeom>
          <a:noFill/>
          <a:ln cap="flat" cmpd="sng" w="9525">
            <a:solidFill>
              <a:schemeClr val="dk2"/>
            </a:solidFill>
            <a:prstDash val="dash"/>
            <a:round/>
            <a:headEnd len="sm" w="sm" type="none"/>
            <a:tailEnd len="sm" w="sm" type="none"/>
          </a:ln>
        </p:spPr>
      </p:pic>
      <p:sp>
        <p:nvSpPr>
          <p:cNvPr id="277" name="Google Shape;277;p29"/>
          <p:cNvSpPr txBox="1"/>
          <p:nvPr/>
        </p:nvSpPr>
        <p:spPr>
          <a:xfrm>
            <a:off x="351963" y="3947850"/>
            <a:ext cx="1337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Suffered with common rust</a:t>
            </a:r>
            <a:endParaRPr/>
          </a:p>
        </p:txBody>
      </p:sp>
      <p:cxnSp>
        <p:nvCxnSpPr>
          <p:cNvPr id="278" name="Google Shape;278;p29"/>
          <p:cNvCxnSpPr>
            <a:stCxn id="267" idx="1"/>
            <a:endCxn id="265" idx="1"/>
          </p:cNvCxnSpPr>
          <p:nvPr/>
        </p:nvCxnSpPr>
        <p:spPr>
          <a:xfrm>
            <a:off x="1711150" y="888313"/>
            <a:ext cx="537300" cy="0"/>
          </a:xfrm>
          <a:prstGeom prst="straightConnector1">
            <a:avLst/>
          </a:prstGeom>
          <a:noFill/>
          <a:ln cap="flat" cmpd="sng" w="19050">
            <a:solidFill>
              <a:schemeClr val="dk2"/>
            </a:solidFill>
            <a:prstDash val="solid"/>
            <a:round/>
            <a:headEnd len="med" w="med" type="none"/>
            <a:tailEnd len="med" w="med" type="triangle"/>
          </a:ln>
        </p:spPr>
      </p:cxnSp>
      <p:cxnSp>
        <p:nvCxnSpPr>
          <p:cNvPr id="279" name="Google Shape;279;p29"/>
          <p:cNvCxnSpPr>
            <a:stCxn id="272" idx="3"/>
            <a:endCxn id="270" idx="1"/>
          </p:cNvCxnSpPr>
          <p:nvPr/>
        </p:nvCxnSpPr>
        <p:spPr>
          <a:xfrm>
            <a:off x="5378275" y="888312"/>
            <a:ext cx="511800" cy="0"/>
          </a:xfrm>
          <a:prstGeom prst="straightConnector1">
            <a:avLst/>
          </a:prstGeom>
          <a:noFill/>
          <a:ln cap="flat" cmpd="sng" w="19050">
            <a:solidFill>
              <a:schemeClr val="dk2"/>
            </a:solidFill>
            <a:prstDash val="solid"/>
            <a:round/>
            <a:headEnd len="med" w="med" type="none"/>
            <a:tailEnd len="med" w="med" type="triangle"/>
          </a:ln>
        </p:spPr>
      </p:cxnSp>
      <p:cxnSp>
        <p:nvCxnSpPr>
          <p:cNvPr id="280" name="Google Shape;280;p29"/>
          <p:cNvCxnSpPr>
            <a:stCxn id="276" idx="3"/>
            <a:endCxn id="274" idx="1"/>
          </p:cNvCxnSpPr>
          <p:nvPr/>
        </p:nvCxnSpPr>
        <p:spPr>
          <a:xfrm flipH="1" rot="10800000">
            <a:off x="1652900" y="3233562"/>
            <a:ext cx="574200" cy="8700"/>
          </a:xfrm>
          <a:prstGeom prst="straightConnector1">
            <a:avLst/>
          </a:prstGeom>
          <a:noFill/>
          <a:ln cap="flat" cmpd="sng" w="19050">
            <a:solidFill>
              <a:schemeClr val="dk2"/>
            </a:solidFill>
            <a:prstDash val="solid"/>
            <a:round/>
            <a:headEnd len="med" w="med" type="none"/>
            <a:tailEnd len="med" w="med" type="triangle"/>
          </a:ln>
        </p:spPr>
      </p:cxnSp>
      <p:pic>
        <p:nvPicPr>
          <p:cNvPr id="281" name="Google Shape;281;p29"/>
          <p:cNvPicPr preferRelativeResize="0"/>
          <p:nvPr/>
        </p:nvPicPr>
        <p:blipFill>
          <a:blip r:embed="rId9">
            <a:alphaModFix/>
          </a:blip>
          <a:stretch>
            <a:fillRect/>
          </a:stretch>
        </p:blipFill>
        <p:spPr>
          <a:xfrm rot="5400000">
            <a:off x="5989713" y="2465313"/>
            <a:ext cx="1231100" cy="1476975"/>
          </a:xfrm>
          <a:prstGeom prst="rect">
            <a:avLst/>
          </a:prstGeom>
          <a:noFill/>
          <a:ln cap="flat" cmpd="sng" w="9525">
            <a:solidFill>
              <a:schemeClr val="dk2"/>
            </a:solidFill>
            <a:prstDash val="dash"/>
            <a:round/>
            <a:headEnd len="sm" w="sm" type="none"/>
            <a:tailEnd len="sm" w="sm" type="none"/>
          </a:ln>
        </p:spPr>
      </p:pic>
      <p:sp>
        <p:nvSpPr>
          <p:cNvPr id="282" name="Google Shape;282;p29"/>
          <p:cNvSpPr txBox="1"/>
          <p:nvPr/>
        </p:nvSpPr>
        <p:spPr>
          <a:xfrm>
            <a:off x="5903775" y="3947850"/>
            <a:ext cx="1504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Healthy leaf of Potato</a:t>
            </a:r>
            <a:endParaRPr/>
          </a:p>
        </p:txBody>
      </p:sp>
      <p:pic>
        <p:nvPicPr>
          <p:cNvPr id="283" name="Google Shape;283;p29"/>
          <p:cNvPicPr preferRelativeResize="0"/>
          <p:nvPr/>
        </p:nvPicPr>
        <p:blipFill>
          <a:blip r:embed="rId10">
            <a:alphaModFix/>
          </a:blip>
          <a:stretch>
            <a:fillRect/>
          </a:stretch>
        </p:blipFill>
        <p:spPr>
          <a:xfrm>
            <a:off x="3951425" y="2603950"/>
            <a:ext cx="1430600" cy="1199700"/>
          </a:xfrm>
          <a:prstGeom prst="rect">
            <a:avLst/>
          </a:prstGeom>
          <a:noFill/>
          <a:ln cap="flat" cmpd="sng" w="9525">
            <a:solidFill>
              <a:schemeClr val="dk2"/>
            </a:solidFill>
            <a:prstDash val="dash"/>
            <a:round/>
            <a:headEnd len="sm" w="sm" type="none"/>
            <a:tailEnd len="sm" w="sm" type="none"/>
          </a:ln>
        </p:spPr>
      </p:pic>
      <p:sp>
        <p:nvSpPr>
          <p:cNvPr id="284" name="Google Shape;284;p29"/>
          <p:cNvSpPr txBox="1"/>
          <p:nvPr/>
        </p:nvSpPr>
        <p:spPr>
          <a:xfrm>
            <a:off x="3928263" y="3947850"/>
            <a:ext cx="1476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Suffered with Early blight</a:t>
            </a:r>
            <a:endParaRPr/>
          </a:p>
        </p:txBody>
      </p:sp>
      <p:cxnSp>
        <p:nvCxnSpPr>
          <p:cNvPr id="285" name="Google Shape;285;p29"/>
          <p:cNvCxnSpPr>
            <a:stCxn id="283" idx="3"/>
            <a:endCxn id="281" idx="2"/>
          </p:cNvCxnSpPr>
          <p:nvPr/>
        </p:nvCxnSpPr>
        <p:spPr>
          <a:xfrm>
            <a:off x="5382025" y="3203800"/>
            <a:ext cx="484800" cy="0"/>
          </a:xfrm>
          <a:prstGeom prst="straightConnector1">
            <a:avLst/>
          </a:prstGeom>
          <a:noFill/>
          <a:ln cap="flat" cmpd="sng" w="19050">
            <a:solidFill>
              <a:schemeClr val="dk2"/>
            </a:solidFill>
            <a:prstDash val="solid"/>
            <a:round/>
            <a:headEnd len="med" w="med" type="none"/>
            <a:tailEnd len="med" w="med" type="triangle"/>
          </a:ln>
        </p:spPr>
      </p:cxnSp>
      <p:pic>
        <p:nvPicPr>
          <p:cNvPr id="286" name="Google Shape;286;p29"/>
          <p:cNvPicPr preferRelativeResize="0"/>
          <p:nvPr/>
        </p:nvPicPr>
        <p:blipFill rotWithShape="1">
          <a:blip r:embed="rId11">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0"/>
          <p:cNvSpPr txBox="1"/>
          <p:nvPr/>
        </p:nvSpPr>
        <p:spPr>
          <a:xfrm>
            <a:off x="286875" y="430325"/>
            <a:ext cx="30000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latin typeface="Calibri"/>
                <a:ea typeface="Calibri"/>
                <a:cs typeface="Calibri"/>
                <a:sym typeface="Calibri"/>
              </a:rPr>
              <a:t>FUTURE USAGE</a:t>
            </a:r>
            <a:endParaRPr/>
          </a:p>
        </p:txBody>
      </p:sp>
      <p:sp>
        <p:nvSpPr>
          <p:cNvPr id="292" name="Google Shape;292;p30"/>
          <p:cNvSpPr txBox="1"/>
          <p:nvPr/>
        </p:nvSpPr>
        <p:spPr>
          <a:xfrm>
            <a:off x="286875" y="1205700"/>
            <a:ext cx="8608500" cy="3595800"/>
          </a:xfrm>
          <a:prstGeom prst="rect">
            <a:avLst/>
          </a:prstGeom>
          <a:noFill/>
          <a:ln>
            <a:noFill/>
          </a:ln>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As we know 85% crop disease are caused by fungus, bacteria, virus etc. and this is one of the main cause for the unavailability of healthy food or hunger.</a:t>
            </a:r>
            <a:endParaRPr sz="1600"/>
          </a:p>
          <a:p>
            <a:pPr indent="-330200" lvl="0" marL="457200" rtl="0" algn="l">
              <a:spcBef>
                <a:spcPts val="0"/>
              </a:spcBef>
              <a:spcAft>
                <a:spcPts val="0"/>
              </a:spcAft>
              <a:buSzPts val="1600"/>
              <a:buChar char="●"/>
            </a:pPr>
            <a:r>
              <a:rPr lang="en" sz="1600"/>
              <a:t>As we know that technology plays a great role in this era, so we had technologies which can be a solution to our problem , Deep Convolutional Neural Networks(DCNN) has been successfully applied in various fields, we had also tried to eradicate the problem with the usage of </a:t>
            </a:r>
            <a:r>
              <a:rPr lang="en" sz="1600"/>
              <a:t>this</a:t>
            </a:r>
            <a:r>
              <a:rPr lang="en" sz="1600"/>
              <a:t> technology. </a:t>
            </a:r>
            <a:endParaRPr sz="1600"/>
          </a:p>
          <a:p>
            <a:pPr indent="-330200" lvl="0" marL="457200" rtl="0" algn="l">
              <a:spcBef>
                <a:spcPts val="0"/>
              </a:spcBef>
              <a:spcAft>
                <a:spcPts val="0"/>
              </a:spcAft>
              <a:buSzPts val="1600"/>
              <a:buChar char="●"/>
            </a:pPr>
            <a:r>
              <a:rPr lang="en" sz="1600"/>
              <a:t>This technology has freshly moved in the domain of Just-In-Time crop disease detection and our aim is to develop an AI based crop disease detector using DCNN .</a:t>
            </a:r>
            <a:endParaRPr sz="1600"/>
          </a:p>
          <a:p>
            <a:pPr indent="-330200" lvl="0" marL="457200" rtl="0" algn="l">
              <a:spcBef>
                <a:spcPts val="0"/>
              </a:spcBef>
              <a:spcAft>
                <a:spcPts val="0"/>
              </a:spcAft>
              <a:buSzPts val="1600"/>
              <a:buChar char="●"/>
            </a:pPr>
            <a:r>
              <a:rPr lang="en" sz="1600"/>
              <a:t>Through this farmers will be able to detect the problem at earlier stages and will get proper solution and suggestion from website.</a:t>
            </a:r>
            <a:endParaRPr sz="1600"/>
          </a:p>
          <a:p>
            <a:pPr indent="-330200" lvl="0" marL="457200" rtl="0" algn="l">
              <a:spcBef>
                <a:spcPts val="0"/>
              </a:spcBef>
              <a:spcAft>
                <a:spcPts val="0"/>
              </a:spcAft>
              <a:buSzPts val="1600"/>
              <a:buChar char="●"/>
            </a:pPr>
            <a:r>
              <a:rPr lang="en" sz="1600"/>
              <a:t>In this way we will be able to produce healthy crop and can serve healthy food ,it’s  a step towards eradicating hunger.  </a:t>
            </a:r>
            <a:endParaRPr sz="1600"/>
          </a:p>
        </p:txBody>
      </p:sp>
      <p:pic>
        <p:nvPicPr>
          <p:cNvPr id="293" name="Google Shape;293;p30"/>
          <p:cNvPicPr preferRelativeResize="0"/>
          <p:nvPr/>
        </p:nvPicPr>
        <p:blipFill rotWithShape="1">
          <a:blip r:embed="rId3">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1"/>
          <p:cNvSpPr txBox="1"/>
          <p:nvPr>
            <p:ph idx="1" type="body"/>
          </p:nvPr>
        </p:nvSpPr>
        <p:spPr>
          <a:xfrm>
            <a:off x="328025" y="1534000"/>
            <a:ext cx="7415100" cy="32346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sz="1600">
                <a:solidFill>
                  <a:srgbClr val="000000"/>
                </a:solidFill>
                <a:latin typeface="Arial"/>
                <a:ea typeface="Arial"/>
                <a:cs typeface="Arial"/>
                <a:sym typeface="Arial"/>
              </a:rPr>
              <a:t>Social media offers unprecedented access to cultivate relationships with customers, one at a time. For those who seek to build sustainable brands, social media should never take the place of the website as the ultimate destination of the brand</a:t>
            </a:r>
            <a:r>
              <a:rPr lang="en"/>
              <a:t>.</a:t>
            </a:r>
            <a:endParaRPr/>
          </a:p>
          <a:p>
            <a:pPr indent="0" lvl="0" marL="0" rtl="0" algn="l">
              <a:spcBef>
                <a:spcPts val="0"/>
              </a:spcBef>
              <a:spcAft>
                <a:spcPts val="0"/>
              </a:spcAft>
              <a:buNone/>
            </a:pPr>
            <a:r>
              <a:t/>
            </a:r>
            <a:endParaRPr/>
          </a:p>
          <a:p>
            <a:pPr indent="-311150" lvl="0" marL="457200" rtl="0" algn="l">
              <a:lnSpc>
                <a:spcPct val="166666"/>
              </a:lnSpc>
              <a:spcBef>
                <a:spcPts val="0"/>
              </a:spcBef>
              <a:spcAft>
                <a:spcPts val="0"/>
              </a:spcAft>
              <a:buSzPts val="1300"/>
              <a:buChar char="●"/>
            </a:pPr>
            <a:r>
              <a:rPr lang="en" sz="1600">
                <a:solidFill>
                  <a:srgbClr val="000000"/>
                </a:solidFill>
                <a:highlight>
                  <a:srgbClr val="FFFFFF"/>
                </a:highlight>
                <a:latin typeface="Arial"/>
                <a:ea typeface="Arial"/>
                <a:cs typeface="Arial"/>
                <a:sym typeface="Arial"/>
              </a:rPr>
              <a:t>66 percent use social media to learn about products and services.</a:t>
            </a:r>
            <a:endParaRPr sz="1600">
              <a:solidFill>
                <a:srgbClr val="000000"/>
              </a:solidFill>
              <a:latin typeface="Arial"/>
              <a:ea typeface="Arial"/>
              <a:cs typeface="Arial"/>
              <a:sym typeface="Arial"/>
            </a:endParaRPr>
          </a:p>
          <a:p>
            <a:pPr indent="-311150" lvl="0" marL="457200" rtl="0" algn="l">
              <a:spcBef>
                <a:spcPts val="0"/>
              </a:spcBef>
              <a:spcAft>
                <a:spcPts val="0"/>
              </a:spcAft>
              <a:buSzPts val="1300"/>
              <a:buChar char="●"/>
            </a:pPr>
            <a:r>
              <a:rPr lang="en" sz="1600">
                <a:solidFill>
                  <a:srgbClr val="000000"/>
                </a:solidFill>
                <a:highlight>
                  <a:srgbClr val="FFFFFF"/>
                </a:highlight>
                <a:latin typeface="Arial"/>
                <a:ea typeface="Arial"/>
                <a:cs typeface="Arial"/>
                <a:sym typeface="Arial"/>
              </a:rPr>
              <a:t>Orchestrating Efforts Across Multiple Platforms is Easier When Pointing to One Destination: the Website.</a:t>
            </a:r>
            <a:endParaRPr sz="1600">
              <a:solidFill>
                <a:srgbClr val="000000"/>
              </a:solidFill>
              <a:highlight>
                <a:srgbClr val="FFFFFF"/>
              </a:highlight>
              <a:latin typeface="Arial"/>
              <a:ea typeface="Arial"/>
              <a:cs typeface="Arial"/>
              <a:sym typeface="Arial"/>
            </a:endParaRPr>
          </a:p>
          <a:p>
            <a:pPr indent="0" lvl="0" marL="457200" rtl="0" algn="l">
              <a:spcBef>
                <a:spcPts val="0"/>
              </a:spcBef>
              <a:spcAft>
                <a:spcPts val="0"/>
              </a:spcAft>
              <a:buNone/>
            </a:pPr>
            <a:r>
              <a:t/>
            </a:r>
            <a:endParaRPr>
              <a:solidFill>
                <a:srgbClr val="000000"/>
              </a:solidFill>
              <a:highlight>
                <a:srgbClr val="FFFFFF"/>
              </a:highlight>
              <a:latin typeface="Arial"/>
              <a:ea typeface="Arial"/>
              <a:cs typeface="Arial"/>
              <a:sym typeface="Arial"/>
            </a:endParaRPr>
          </a:p>
          <a:p>
            <a:pPr indent="-311150" lvl="0" marL="457200" rtl="0" algn="l">
              <a:spcBef>
                <a:spcPts val="0"/>
              </a:spcBef>
              <a:spcAft>
                <a:spcPts val="0"/>
              </a:spcAft>
              <a:buSzPts val="1300"/>
              <a:buChar char="●"/>
            </a:pPr>
            <a:r>
              <a:rPr lang="en" sz="1600">
                <a:solidFill>
                  <a:srgbClr val="000000"/>
                </a:solidFill>
                <a:highlight>
                  <a:srgbClr val="FFFFFF"/>
                </a:highlight>
                <a:latin typeface="Arial"/>
                <a:ea typeface="Arial"/>
                <a:cs typeface="Arial"/>
                <a:sym typeface="Arial"/>
              </a:rPr>
              <a:t>Social media has become a vital aspect of an integrated marketing strategy.</a:t>
            </a:r>
            <a:endParaRPr sz="1600">
              <a:solidFill>
                <a:srgbClr val="000000"/>
              </a:solidFill>
              <a:highlight>
                <a:srgbClr val="FFFFFF"/>
              </a:highlight>
              <a:latin typeface="Arial"/>
              <a:ea typeface="Arial"/>
              <a:cs typeface="Arial"/>
              <a:sym typeface="Arial"/>
            </a:endParaRPr>
          </a:p>
          <a:p>
            <a:pPr indent="0" lvl="0" marL="457200" rtl="0" algn="l">
              <a:spcBef>
                <a:spcPts val="0"/>
              </a:spcBef>
              <a:spcAft>
                <a:spcPts val="0"/>
              </a:spcAft>
              <a:buNone/>
            </a:pPr>
            <a:r>
              <a:t/>
            </a:r>
            <a:endParaRPr sz="1400">
              <a:solidFill>
                <a:srgbClr val="000000"/>
              </a:solidFill>
              <a:highlight>
                <a:srgbClr val="FFFFFF"/>
              </a:highlight>
              <a:latin typeface="Arial"/>
              <a:ea typeface="Arial"/>
              <a:cs typeface="Arial"/>
              <a:sym typeface="Arial"/>
            </a:endParaRPr>
          </a:p>
          <a:p>
            <a:pPr indent="0" lvl="0" marL="457200" rtl="0" algn="l">
              <a:spcBef>
                <a:spcPts val="0"/>
              </a:spcBef>
              <a:spcAft>
                <a:spcPts val="0"/>
              </a:spcAft>
              <a:buNone/>
            </a:pPr>
            <a:r>
              <a:t/>
            </a:r>
            <a:endParaRPr sz="1600">
              <a:solidFill>
                <a:srgbClr val="000000"/>
              </a:solidFill>
              <a:latin typeface="Arial"/>
              <a:ea typeface="Arial"/>
              <a:cs typeface="Arial"/>
              <a:sym typeface="Arial"/>
            </a:endParaRPr>
          </a:p>
        </p:txBody>
      </p:sp>
      <p:sp>
        <p:nvSpPr>
          <p:cNvPr id="299" name="Google Shape;299;p31"/>
          <p:cNvSpPr txBox="1"/>
          <p:nvPr/>
        </p:nvSpPr>
        <p:spPr>
          <a:xfrm>
            <a:off x="277100" y="384750"/>
            <a:ext cx="7415100" cy="10773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latin typeface="Calibri"/>
                <a:ea typeface="Calibri"/>
                <a:cs typeface="Calibri"/>
                <a:sym typeface="Calibri"/>
              </a:rPr>
              <a:t>WHY WE CHOOSE WEB SERVICE AS A SOLUTION ?</a:t>
            </a:r>
            <a:endParaRPr/>
          </a:p>
        </p:txBody>
      </p:sp>
      <p:pic>
        <p:nvPicPr>
          <p:cNvPr id="300" name="Google Shape;300;p31"/>
          <p:cNvPicPr preferRelativeResize="0"/>
          <p:nvPr/>
        </p:nvPicPr>
        <p:blipFill rotWithShape="1">
          <a:blip r:embed="rId3">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14"/>
          <p:cNvPicPr preferRelativeResize="0"/>
          <p:nvPr/>
        </p:nvPicPr>
        <p:blipFill rotWithShape="1">
          <a:blip r:embed="rId3">
            <a:alphaModFix/>
          </a:blip>
          <a:srcRect b="0" l="15899" r="15892" t="0"/>
          <a:stretch/>
        </p:blipFill>
        <p:spPr>
          <a:xfrm>
            <a:off x="7870925" y="220100"/>
            <a:ext cx="1059526" cy="851876"/>
          </a:xfrm>
          <a:prstGeom prst="rect">
            <a:avLst/>
          </a:prstGeom>
          <a:noFill/>
          <a:ln>
            <a:noFill/>
          </a:ln>
        </p:spPr>
      </p:pic>
      <p:sp>
        <p:nvSpPr>
          <p:cNvPr id="142" name="Google Shape;142;p14"/>
          <p:cNvSpPr txBox="1"/>
          <p:nvPr/>
        </p:nvSpPr>
        <p:spPr>
          <a:xfrm>
            <a:off x="164200" y="2472700"/>
            <a:ext cx="2886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i="1" sz="2400">
              <a:solidFill>
                <a:schemeClr val="accent6"/>
              </a:solidFill>
              <a:latin typeface="Times New Roman"/>
              <a:ea typeface="Times New Roman"/>
              <a:cs typeface="Times New Roman"/>
              <a:sym typeface="Times New Roman"/>
            </a:endParaRPr>
          </a:p>
        </p:txBody>
      </p:sp>
      <p:sp>
        <p:nvSpPr>
          <p:cNvPr id="143" name="Google Shape;143;p14"/>
          <p:cNvSpPr txBox="1"/>
          <p:nvPr/>
        </p:nvSpPr>
        <p:spPr>
          <a:xfrm>
            <a:off x="1443250" y="616950"/>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latin typeface="Calibri"/>
                <a:ea typeface="Calibri"/>
                <a:cs typeface="Calibri"/>
                <a:sym typeface="Calibri"/>
              </a:rPr>
              <a:t>    </a:t>
            </a:r>
            <a:endParaRPr b="1" i="1" sz="2300">
              <a:solidFill>
                <a:schemeClr val="accent6"/>
              </a:solidFill>
              <a:latin typeface="Calibri"/>
              <a:ea typeface="Calibri"/>
              <a:cs typeface="Calibri"/>
              <a:sym typeface="Calibri"/>
            </a:endParaRPr>
          </a:p>
        </p:txBody>
      </p:sp>
      <p:sp>
        <p:nvSpPr>
          <p:cNvPr id="144" name="Google Shape;144;p14"/>
          <p:cNvSpPr txBox="1"/>
          <p:nvPr/>
        </p:nvSpPr>
        <p:spPr>
          <a:xfrm>
            <a:off x="307400" y="502050"/>
            <a:ext cx="30000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u="sng">
                <a:solidFill>
                  <a:srgbClr val="434343"/>
                </a:solidFill>
              </a:rPr>
              <a:t>Team Members</a:t>
            </a:r>
            <a:endParaRPr b="1" sz="2300">
              <a:solidFill>
                <a:srgbClr val="434343"/>
              </a:solidFill>
            </a:endParaRPr>
          </a:p>
          <a:p>
            <a:pPr indent="0" lvl="0" marL="0" rtl="0" algn="l">
              <a:spcBef>
                <a:spcPts val="0"/>
              </a:spcBef>
              <a:spcAft>
                <a:spcPts val="0"/>
              </a:spcAft>
              <a:buNone/>
            </a:pPr>
            <a:r>
              <a:rPr b="1" lang="en" sz="2300">
                <a:solidFill>
                  <a:srgbClr val="434343"/>
                </a:solidFill>
              </a:rPr>
              <a:t>Lucky Kulshrestha</a:t>
            </a:r>
            <a:endParaRPr b="1" sz="2300">
              <a:solidFill>
                <a:srgbClr val="434343"/>
              </a:solidFill>
            </a:endParaRPr>
          </a:p>
          <a:p>
            <a:pPr indent="0" lvl="0" marL="0" marR="0" rtl="0" algn="l">
              <a:spcBef>
                <a:spcPts val="0"/>
              </a:spcBef>
              <a:spcAft>
                <a:spcPts val="0"/>
              </a:spcAft>
              <a:buNone/>
            </a:pPr>
            <a:r>
              <a:rPr b="1" lang="en" sz="2300">
                <a:solidFill>
                  <a:srgbClr val="434343"/>
                </a:solidFill>
              </a:rPr>
              <a:t>Shreya Agrawal</a:t>
            </a:r>
            <a:endParaRPr b="1" sz="2300">
              <a:solidFill>
                <a:srgbClr val="434343"/>
              </a:solidFill>
            </a:endParaRPr>
          </a:p>
          <a:p>
            <a:pPr indent="9144" lvl="0" marL="0" rtl="0" algn="l">
              <a:spcBef>
                <a:spcPts val="0"/>
              </a:spcBef>
              <a:spcAft>
                <a:spcPts val="0"/>
              </a:spcAft>
              <a:buNone/>
            </a:pPr>
            <a:r>
              <a:rPr b="1" lang="en" sz="2300">
                <a:solidFill>
                  <a:srgbClr val="434343"/>
                </a:solidFill>
              </a:rPr>
              <a:t>Priyashi Kumari</a:t>
            </a:r>
            <a:endParaRPr b="1" sz="2300">
              <a:solidFill>
                <a:srgbClr val="434343"/>
              </a:solidFill>
            </a:endParaRPr>
          </a:p>
          <a:p>
            <a:pPr indent="0" lvl="0" marL="0" rtl="0" algn="l">
              <a:spcBef>
                <a:spcPts val="0"/>
              </a:spcBef>
              <a:spcAft>
                <a:spcPts val="0"/>
              </a:spcAft>
              <a:buNone/>
            </a:pPr>
            <a:r>
              <a:rPr b="1" lang="en" sz="2300">
                <a:solidFill>
                  <a:srgbClr val="434343"/>
                </a:solidFill>
              </a:rPr>
              <a:t>Kalash Kalwani</a:t>
            </a:r>
            <a:endParaRPr b="1" sz="2300">
              <a:solidFill>
                <a:srgbClr val="434343"/>
              </a:solidFill>
            </a:endParaRPr>
          </a:p>
          <a:p>
            <a:pPr indent="0" lvl="0" marL="0" rtl="0" algn="l">
              <a:spcBef>
                <a:spcPts val="0"/>
              </a:spcBef>
              <a:spcAft>
                <a:spcPts val="0"/>
              </a:spcAft>
              <a:buNone/>
            </a:pPr>
            <a:r>
              <a:rPr b="1" lang="en" sz="2300">
                <a:solidFill>
                  <a:srgbClr val="434343"/>
                </a:solidFill>
              </a:rPr>
              <a:t>Ritik Rizwani</a:t>
            </a:r>
            <a:endParaRPr>
              <a:solidFill>
                <a:srgbClr val="434343"/>
              </a:solidFill>
            </a:endParaRPr>
          </a:p>
        </p:txBody>
      </p:sp>
      <p:sp>
        <p:nvSpPr>
          <p:cNvPr id="145" name="Google Shape;145;p14"/>
          <p:cNvSpPr txBox="1"/>
          <p:nvPr/>
        </p:nvSpPr>
        <p:spPr>
          <a:xfrm>
            <a:off x="5154700" y="388925"/>
            <a:ext cx="2399400" cy="923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 sz="2500" u="sng">
                <a:solidFill>
                  <a:srgbClr val="434343"/>
                </a:solidFill>
              </a:rPr>
              <a:t>Team Mentor</a:t>
            </a:r>
            <a:endParaRPr b="1" sz="2500" u="sng">
              <a:solidFill>
                <a:srgbClr val="434343"/>
              </a:solidFill>
            </a:endParaRPr>
          </a:p>
          <a:p>
            <a:pPr indent="0" lvl="0" marL="0" rtl="0" algn="l">
              <a:spcBef>
                <a:spcPts val="0"/>
              </a:spcBef>
              <a:spcAft>
                <a:spcPts val="0"/>
              </a:spcAft>
              <a:buNone/>
            </a:pPr>
            <a:r>
              <a:t/>
            </a:r>
            <a:endParaRPr b="1" sz="2300" u="sng">
              <a:solidFill>
                <a:srgbClr val="434343"/>
              </a:solidFill>
            </a:endParaRPr>
          </a:p>
        </p:txBody>
      </p:sp>
      <p:sp>
        <p:nvSpPr>
          <p:cNvPr id="146" name="Google Shape;146;p14"/>
          <p:cNvSpPr txBox="1"/>
          <p:nvPr/>
        </p:nvSpPr>
        <p:spPr>
          <a:xfrm>
            <a:off x="5072750" y="3852750"/>
            <a:ext cx="2714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2400">
                <a:solidFill>
                  <a:srgbClr val="434343"/>
                </a:solidFill>
                <a:latin typeface="Times New Roman"/>
                <a:ea typeface="Times New Roman"/>
                <a:cs typeface="Times New Roman"/>
                <a:sym typeface="Times New Roman"/>
              </a:rPr>
              <a:t> </a:t>
            </a:r>
            <a:r>
              <a:rPr b="1" lang="en" sz="2300">
                <a:solidFill>
                  <a:srgbClr val="434343"/>
                </a:solidFill>
              </a:rPr>
              <a:t>Ms. Jyoti Kukade</a:t>
            </a:r>
            <a:endParaRPr sz="1300">
              <a:solidFill>
                <a:srgbClr val="434343"/>
              </a:solidFill>
            </a:endParaRPr>
          </a:p>
        </p:txBody>
      </p:sp>
      <p:pic>
        <p:nvPicPr>
          <p:cNvPr id="147" name="Google Shape;147;p14"/>
          <p:cNvPicPr preferRelativeResize="0"/>
          <p:nvPr/>
        </p:nvPicPr>
        <p:blipFill>
          <a:blip r:embed="rId4">
            <a:alphaModFix/>
          </a:blip>
          <a:stretch>
            <a:fillRect/>
          </a:stretch>
        </p:blipFill>
        <p:spPr>
          <a:xfrm>
            <a:off x="5098450" y="999238"/>
            <a:ext cx="2662999" cy="2589027"/>
          </a:xfrm>
          <a:prstGeom prst="rect">
            <a:avLst/>
          </a:prstGeom>
          <a:noFill/>
          <a:ln cap="flat" cmpd="sng" w="9525">
            <a:solidFill>
              <a:schemeClr val="dk2"/>
            </a:solidFill>
            <a:prstDash val="dash"/>
            <a:round/>
            <a:headEnd len="sm" w="sm" type="none"/>
            <a:tailEnd len="sm" w="sm" type="none"/>
          </a:ln>
          <a:effectLst>
            <a:outerShdw blurRad="57150" rotWithShape="0" algn="bl" dir="5400000" dist="19050">
              <a:srgbClr val="000000">
                <a:alpha val="0"/>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2"/>
          <p:cNvSpPr txBox="1"/>
          <p:nvPr/>
        </p:nvSpPr>
        <p:spPr>
          <a:xfrm>
            <a:off x="266400" y="1891525"/>
            <a:ext cx="85452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900">
                <a:solidFill>
                  <a:srgbClr val="0000FF"/>
                </a:solidFill>
              </a:rPr>
              <a:t>THANK YOU </a:t>
            </a:r>
            <a:endParaRPr b="1" sz="3900">
              <a:solidFill>
                <a:srgbClr val="0000FF"/>
              </a:solidFill>
            </a:endParaRPr>
          </a:p>
        </p:txBody>
      </p:sp>
      <p:pic>
        <p:nvPicPr>
          <p:cNvPr id="306" name="Google Shape;306;p32"/>
          <p:cNvPicPr preferRelativeResize="0"/>
          <p:nvPr/>
        </p:nvPicPr>
        <p:blipFill rotWithShape="1">
          <a:blip r:embed="rId3">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15"/>
          <p:cNvPicPr preferRelativeResize="0"/>
          <p:nvPr/>
        </p:nvPicPr>
        <p:blipFill>
          <a:blip r:embed="rId3">
            <a:alphaModFix/>
          </a:blip>
          <a:stretch>
            <a:fillRect/>
          </a:stretch>
        </p:blipFill>
        <p:spPr>
          <a:xfrm>
            <a:off x="240975" y="1563825"/>
            <a:ext cx="8688198" cy="3364201"/>
          </a:xfrm>
          <a:prstGeom prst="rect">
            <a:avLst/>
          </a:prstGeom>
          <a:noFill/>
          <a:ln>
            <a:noFill/>
          </a:ln>
        </p:spPr>
      </p:pic>
      <p:pic>
        <p:nvPicPr>
          <p:cNvPr id="153" name="Google Shape;153;p15"/>
          <p:cNvPicPr preferRelativeResize="0"/>
          <p:nvPr/>
        </p:nvPicPr>
        <p:blipFill rotWithShape="1">
          <a:blip r:embed="rId4">
            <a:alphaModFix/>
          </a:blip>
          <a:srcRect b="0" l="15390" r="10260" t="22624"/>
          <a:stretch/>
        </p:blipFill>
        <p:spPr>
          <a:xfrm>
            <a:off x="240975" y="226300"/>
            <a:ext cx="1674975" cy="1337525"/>
          </a:xfrm>
          <a:prstGeom prst="rect">
            <a:avLst/>
          </a:prstGeom>
          <a:noFill/>
          <a:ln>
            <a:noFill/>
          </a:ln>
        </p:spPr>
      </p:pic>
      <p:pic>
        <p:nvPicPr>
          <p:cNvPr id="154" name="Google Shape;154;p15"/>
          <p:cNvPicPr preferRelativeResize="0"/>
          <p:nvPr/>
        </p:nvPicPr>
        <p:blipFill>
          <a:blip r:embed="rId5">
            <a:alphaModFix/>
          </a:blip>
          <a:stretch>
            <a:fillRect/>
          </a:stretch>
        </p:blipFill>
        <p:spPr>
          <a:xfrm>
            <a:off x="3510275" y="0"/>
            <a:ext cx="1939026" cy="1655874"/>
          </a:xfrm>
          <a:prstGeom prst="rect">
            <a:avLst/>
          </a:prstGeom>
          <a:noFill/>
          <a:ln>
            <a:noFill/>
          </a:ln>
        </p:spPr>
      </p:pic>
      <p:pic>
        <p:nvPicPr>
          <p:cNvPr id="155" name="Google Shape;155;p15"/>
          <p:cNvPicPr preferRelativeResize="0"/>
          <p:nvPr/>
        </p:nvPicPr>
        <p:blipFill rotWithShape="1">
          <a:blip r:embed="rId6">
            <a:alphaModFix/>
          </a:blip>
          <a:srcRect b="0" l="15892" r="15899" t="0"/>
          <a:stretch/>
        </p:blipFill>
        <p:spPr>
          <a:xfrm>
            <a:off x="7192975" y="226300"/>
            <a:ext cx="1674976" cy="13375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16"/>
          <p:cNvPicPr preferRelativeResize="0"/>
          <p:nvPr/>
        </p:nvPicPr>
        <p:blipFill rotWithShape="1">
          <a:blip r:embed="rId3">
            <a:alphaModFix/>
          </a:blip>
          <a:srcRect b="0" l="15892" r="15899" t="0"/>
          <a:stretch/>
        </p:blipFill>
        <p:spPr>
          <a:xfrm>
            <a:off x="1740513" y="755525"/>
            <a:ext cx="5398125" cy="34469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7"/>
          <p:cNvSpPr txBox="1"/>
          <p:nvPr/>
        </p:nvSpPr>
        <p:spPr>
          <a:xfrm>
            <a:off x="675575" y="4928900"/>
            <a:ext cx="37770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t/>
            </a:r>
            <a:endParaRPr b="1" sz="2900" u="sng"/>
          </a:p>
        </p:txBody>
      </p:sp>
      <p:sp>
        <p:nvSpPr>
          <p:cNvPr id="166" name="Google Shape;166;p17"/>
          <p:cNvSpPr txBox="1"/>
          <p:nvPr/>
        </p:nvSpPr>
        <p:spPr>
          <a:xfrm>
            <a:off x="552725" y="1076125"/>
            <a:ext cx="314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67" name="Google Shape;167;p17"/>
          <p:cNvSpPr txBox="1"/>
          <p:nvPr/>
        </p:nvSpPr>
        <p:spPr>
          <a:xfrm>
            <a:off x="675575" y="1397200"/>
            <a:ext cx="5788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latin typeface="Calibri"/>
              <a:ea typeface="Calibri"/>
              <a:cs typeface="Calibri"/>
              <a:sym typeface="Calibri"/>
            </a:endParaRPr>
          </a:p>
        </p:txBody>
      </p:sp>
      <p:sp>
        <p:nvSpPr>
          <p:cNvPr id="168" name="Google Shape;168;p17"/>
          <p:cNvSpPr txBox="1"/>
          <p:nvPr/>
        </p:nvSpPr>
        <p:spPr>
          <a:xfrm>
            <a:off x="550325" y="1076125"/>
            <a:ext cx="697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69" name="Google Shape;169;p17"/>
          <p:cNvSpPr txBox="1"/>
          <p:nvPr/>
        </p:nvSpPr>
        <p:spPr>
          <a:xfrm>
            <a:off x="568100" y="1289725"/>
            <a:ext cx="7032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latin typeface="Calibri"/>
              <a:ea typeface="Calibri"/>
              <a:cs typeface="Calibri"/>
              <a:sym typeface="Calibri"/>
            </a:endParaRPr>
          </a:p>
        </p:txBody>
      </p:sp>
      <p:sp>
        <p:nvSpPr>
          <p:cNvPr id="170" name="Google Shape;170;p17"/>
          <p:cNvSpPr txBox="1"/>
          <p:nvPr/>
        </p:nvSpPr>
        <p:spPr>
          <a:xfrm>
            <a:off x="568100" y="1199650"/>
            <a:ext cx="7345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0">
              <a:latin typeface="Calibri"/>
              <a:ea typeface="Calibri"/>
              <a:cs typeface="Calibri"/>
              <a:sym typeface="Calibri"/>
            </a:endParaRPr>
          </a:p>
        </p:txBody>
      </p:sp>
      <p:pic>
        <p:nvPicPr>
          <p:cNvPr id="171" name="Google Shape;171;p17"/>
          <p:cNvPicPr preferRelativeResize="0"/>
          <p:nvPr/>
        </p:nvPicPr>
        <p:blipFill>
          <a:blip r:embed="rId3">
            <a:alphaModFix/>
          </a:blip>
          <a:stretch>
            <a:fillRect/>
          </a:stretch>
        </p:blipFill>
        <p:spPr>
          <a:xfrm>
            <a:off x="207363" y="214450"/>
            <a:ext cx="8729274" cy="4714600"/>
          </a:xfrm>
          <a:prstGeom prst="rect">
            <a:avLst/>
          </a:prstGeom>
          <a:noFill/>
          <a:ln>
            <a:noFill/>
          </a:ln>
        </p:spPr>
      </p:pic>
      <p:sp>
        <p:nvSpPr>
          <p:cNvPr id="172" name="Google Shape;172;p17"/>
          <p:cNvSpPr txBox="1"/>
          <p:nvPr/>
        </p:nvSpPr>
        <p:spPr>
          <a:xfrm>
            <a:off x="254900" y="168750"/>
            <a:ext cx="73452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t>CONTENTS</a:t>
            </a:r>
            <a:endParaRPr>
              <a:latin typeface="Calibri"/>
              <a:ea typeface="Calibri"/>
              <a:cs typeface="Calibri"/>
              <a:sym typeface="Calibri"/>
            </a:endParaRPr>
          </a:p>
        </p:txBody>
      </p:sp>
      <p:sp>
        <p:nvSpPr>
          <p:cNvPr id="173" name="Google Shape;173;p17"/>
          <p:cNvSpPr txBox="1"/>
          <p:nvPr/>
        </p:nvSpPr>
        <p:spPr>
          <a:xfrm>
            <a:off x="254900" y="799950"/>
            <a:ext cx="3638700" cy="39249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200"/>
              <a:t>PROBLEM STATEMENT</a:t>
            </a:r>
            <a:endParaRPr b="1" sz="2200"/>
          </a:p>
          <a:p>
            <a:pPr indent="0" lvl="0" marL="0" rtl="0" algn="l">
              <a:spcBef>
                <a:spcPts val="0"/>
              </a:spcBef>
              <a:spcAft>
                <a:spcPts val="0"/>
              </a:spcAft>
              <a:buNone/>
            </a:pPr>
            <a:r>
              <a:rPr b="1" lang="en" sz="2200"/>
              <a:t>WORKFLOW</a:t>
            </a:r>
            <a:endParaRPr b="1" sz="2200"/>
          </a:p>
          <a:p>
            <a:pPr indent="0" lvl="0" marL="0" rtl="0" algn="l">
              <a:spcBef>
                <a:spcPts val="0"/>
              </a:spcBef>
              <a:spcAft>
                <a:spcPts val="0"/>
              </a:spcAft>
              <a:buNone/>
            </a:pPr>
            <a:r>
              <a:rPr b="1" lang="en" sz="2200"/>
              <a:t>TECHNOLOGY</a:t>
            </a:r>
            <a:endParaRPr b="1" sz="2200"/>
          </a:p>
          <a:p>
            <a:pPr indent="0" lvl="0" marL="0" rtl="0" algn="l">
              <a:spcBef>
                <a:spcPts val="0"/>
              </a:spcBef>
              <a:spcAft>
                <a:spcPts val="0"/>
              </a:spcAft>
              <a:buNone/>
            </a:pPr>
            <a:r>
              <a:rPr b="1" lang="en" sz="2200"/>
              <a:t>WEB-INTERFACE</a:t>
            </a:r>
            <a:endParaRPr b="1" sz="2200"/>
          </a:p>
          <a:p>
            <a:pPr indent="0" lvl="0" marL="0" rtl="0" algn="l">
              <a:spcBef>
                <a:spcPts val="0"/>
              </a:spcBef>
              <a:spcAft>
                <a:spcPts val="0"/>
              </a:spcAft>
              <a:buNone/>
            </a:pPr>
            <a:r>
              <a:rPr b="1" lang="en" sz="2200"/>
              <a:t>DATASET</a:t>
            </a:r>
            <a:endParaRPr b="1" sz="2200"/>
          </a:p>
          <a:p>
            <a:pPr indent="0" lvl="0" marL="0" rtl="0" algn="l">
              <a:spcBef>
                <a:spcPts val="0"/>
              </a:spcBef>
              <a:spcAft>
                <a:spcPts val="0"/>
              </a:spcAft>
              <a:buNone/>
            </a:pPr>
            <a:r>
              <a:rPr b="1" lang="en" sz="2200"/>
              <a:t>FUTURE USAGE</a:t>
            </a:r>
            <a:endParaRPr b="1" sz="2200"/>
          </a:p>
          <a:p>
            <a:pPr indent="0" lvl="0" marL="0" rtl="0" algn="l">
              <a:spcBef>
                <a:spcPts val="0"/>
              </a:spcBef>
              <a:spcAft>
                <a:spcPts val="0"/>
              </a:spcAft>
              <a:buNone/>
            </a:pPr>
            <a:r>
              <a:rPr b="1" lang="en" sz="2200"/>
              <a:t>WHY WE CHOOSE WEB SERVICE AS A SOLUTION ?</a:t>
            </a:r>
            <a:endParaRPr sz="700"/>
          </a:p>
          <a:p>
            <a:pPr indent="0" lvl="0" marL="0" rtl="0" algn="l">
              <a:spcBef>
                <a:spcPts val="0"/>
              </a:spcBef>
              <a:spcAft>
                <a:spcPts val="0"/>
              </a:spcAft>
              <a:buNone/>
            </a:pPr>
            <a:r>
              <a:t/>
            </a:r>
            <a:endParaRPr b="1" sz="2200"/>
          </a:p>
          <a:p>
            <a:pPr indent="0" lvl="0" marL="0" rtl="0" algn="l">
              <a:spcBef>
                <a:spcPts val="0"/>
              </a:spcBef>
              <a:spcAft>
                <a:spcPts val="0"/>
              </a:spcAft>
              <a:buNone/>
            </a:pPr>
            <a:r>
              <a:t/>
            </a:r>
            <a:endParaRPr b="1" sz="2300"/>
          </a:p>
        </p:txBody>
      </p:sp>
      <p:pic>
        <p:nvPicPr>
          <p:cNvPr id="174" name="Google Shape;174;p17"/>
          <p:cNvPicPr preferRelativeResize="0"/>
          <p:nvPr/>
        </p:nvPicPr>
        <p:blipFill>
          <a:blip r:embed="rId4">
            <a:alphaModFix/>
          </a:blip>
          <a:stretch>
            <a:fillRect/>
          </a:stretch>
        </p:blipFill>
        <p:spPr>
          <a:xfrm>
            <a:off x="7964825" y="214450"/>
            <a:ext cx="971798" cy="783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8"/>
          <p:cNvSpPr txBox="1"/>
          <p:nvPr>
            <p:ph idx="1" type="body"/>
          </p:nvPr>
        </p:nvSpPr>
        <p:spPr>
          <a:xfrm>
            <a:off x="2592188" y="764250"/>
            <a:ext cx="3780900" cy="605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900">
                <a:solidFill>
                  <a:srgbClr val="000000"/>
                </a:solidFill>
                <a:highlight>
                  <a:srgbClr val="FFFFFF"/>
                </a:highlight>
                <a:latin typeface="Arial"/>
                <a:ea typeface="Arial"/>
                <a:cs typeface="Arial"/>
                <a:sym typeface="Arial"/>
              </a:rPr>
              <a:t>ZERO HUNGER </a:t>
            </a:r>
            <a:r>
              <a:rPr b="1" lang="en" sz="2900">
                <a:solidFill>
                  <a:srgbClr val="000000"/>
                </a:solidFill>
                <a:highlight>
                  <a:srgbClr val="FFFFFF"/>
                </a:highlight>
                <a:latin typeface="Arial"/>
                <a:ea typeface="Arial"/>
                <a:cs typeface="Arial"/>
                <a:sym typeface="Arial"/>
              </a:rPr>
              <a:t>?</a:t>
            </a:r>
            <a:endParaRPr b="1" sz="2900">
              <a:solidFill>
                <a:srgbClr val="000000"/>
              </a:solidFill>
              <a:highlight>
                <a:srgbClr val="FFFFFF"/>
              </a:highlight>
              <a:latin typeface="Arial"/>
              <a:ea typeface="Arial"/>
              <a:cs typeface="Arial"/>
              <a:sym typeface="Arial"/>
            </a:endParaRPr>
          </a:p>
        </p:txBody>
      </p:sp>
      <p:pic>
        <p:nvPicPr>
          <p:cNvPr id="180" name="Google Shape;180;p18"/>
          <p:cNvPicPr preferRelativeResize="0"/>
          <p:nvPr/>
        </p:nvPicPr>
        <p:blipFill>
          <a:blip r:embed="rId3">
            <a:alphaModFix/>
          </a:blip>
          <a:stretch>
            <a:fillRect/>
          </a:stretch>
        </p:blipFill>
        <p:spPr>
          <a:xfrm>
            <a:off x="2592250" y="1635375"/>
            <a:ext cx="3780775" cy="3012325"/>
          </a:xfrm>
          <a:prstGeom prst="rect">
            <a:avLst/>
          </a:prstGeom>
          <a:noFill/>
          <a:ln>
            <a:noFill/>
          </a:ln>
        </p:spPr>
      </p:pic>
      <p:pic>
        <p:nvPicPr>
          <p:cNvPr id="181" name="Google Shape;181;p18"/>
          <p:cNvPicPr preferRelativeResize="0"/>
          <p:nvPr/>
        </p:nvPicPr>
        <p:blipFill rotWithShape="1">
          <a:blip r:embed="rId4">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19"/>
          <p:cNvPicPr preferRelativeResize="0"/>
          <p:nvPr/>
        </p:nvPicPr>
        <p:blipFill>
          <a:blip r:embed="rId3">
            <a:alphaModFix/>
          </a:blip>
          <a:stretch>
            <a:fillRect/>
          </a:stretch>
        </p:blipFill>
        <p:spPr>
          <a:xfrm>
            <a:off x="5275425" y="2424300"/>
            <a:ext cx="3484526" cy="2359825"/>
          </a:xfrm>
          <a:prstGeom prst="rect">
            <a:avLst/>
          </a:prstGeom>
          <a:noFill/>
          <a:ln cap="flat" cmpd="sng" w="9525">
            <a:solidFill>
              <a:schemeClr val="dk2"/>
            </a:solidFill>
            <a:prstDash val="dash"/>
            <a:round/>
            <a:headEnd len="sm" w="sm" type="none"/>
            <a:tailEnd len="sm" w="sm" type="none"/>
          </a:ln>
        </p:spPr>
      </p:pic>
      <p:pic>
        <p:nvPicPr>
          <p:cNvPr id="187" name="Google Shape;187;p19"/>
          <p:cNvPicPr preferRelativeResize="0"/>
          <p:nvPr/>
        </p:nvPicPr>
        <p:blipFill>
          <a:blip r:embed="rId4">
            <a:alphaModFix/>
          </a:blip>
          <a:stretch>
            <a:fillRect/>
          </a:stretch>
        </p:blipFill>
        <p:spPr>
          <a:xfrm>
            <a:off x="601900" y="2424300"/>
            <a:ext cx="3365575" cy="2359825"/>
          </a:xfrm>
          <a:prstGeom prst="rect">
            <a:avLst/>
          </a:prstGeom>
          <a:noFill/>
          <a:ln cap="flat" cmpd="sng" w="9525">
            <a:solidFill>
              <a:schemeClr val="dk2"/>
            </a:solidFill>
            <a:prstDash val="dash"/>
            <a:round/>
            <a:headEnd len="sm" w="sm" type="none"/>
            <a:tailEnd len="sm" w="sm" type="none"/>
          </a:ln>
        </p:spPr>
      </p:pic>
      <p:pic>
        <p:nvPicPr>
          <p:cNvPr id="188" name="Google Shape;188;p19"/>
          <p:cNvPicPr preferRelativeResize="0"/>
          <p:nvPr/>
        </p:nvPicPr>
        <p:blipFill>
          <a:blip r:embed="rId5">
            <a:alphaModFix/>
          </a:blip>
          <a:stretch>
            <a:fillRect/>
          </a:stretch>
        </p:blipFill>
        <p:spPr>
          <a:xfrm>
            <a:off x="2909850" y="277550"/>
            <a:ext cx="2884924" cy="2044299"/>
          </a:xfrm>
          <a:prstGeom prst="rect">
            <a:avLst/>
          </a:prstGeom>
          <a:noFill/>
          <a:ln cap="flat" cmpd="sng" w="9525">
            <a:solidFill>
              <a:schemeClr val="dk2"/>
            </a:solidFill>
            <a:prstDash val="dash"/>
            <a:round/>
            <a:headEnd len="sm" w="sm" type="none"/>
            <a:tailEnd len="sm" w="sm" type="none"/>
          </a:ln>
        </p:spPr>
      </p:pic>
      <p:cxnSp>
        <p:nvCxnSpPr>
          <p:cNvPr id="189" name="Google Shape;189;p19"/>
          <p:cNvCxnSpPr>
            <a:endCxn id="187" idx="0"/>
          </p:cNvCxnSpPr>
          <p:nvPr/>
        </p:nvCxnSpPr>
        <p:spPr>
          <a:xfrm flipH="1">
            <a:off x="2284688" y="1276800"/>
            <a:ext cx="300" cy="1147500"/>
          </a:xfrm>
          <a:prstGeom prst="straightConnector1">
            <a:avLst/>
          </a:prstGeom>
          <a:noFill/>
          <a:ln cap="flat" cmpd="sng" w="38100">
            <a:solidFill>
              <a:schemeClr val="dk2"/>
            </a:solidFill>
            <a:prstDash val="solid"/>
            <a:round/>
            <a:headEnd len="med" w="med" type="none"/>
            <a:tailEnd len="med" w="med" type="triangle"/>
          </a:ln>
        </p:spPr>
      </p:cxnSp>
      <p:cxnSp>
        <p:nvCxnSpPr>
          <p:cNvPr id="190" name="Google Shape;190;p19"/>
          <p:cNvCxnSpPr>
            <a:stCxn id="188" idx="1"/>
          </p:cNvCxnSpPr>
          <p:nvPr/>
        </p:nvCxnSpPr>
        <p:spPr>
          <a:xfrm rot="10800000">
            <a:off x="2284950" y="1277800"/>
            <a:ext cx="624900" cy="21900"/>
          </a:xfrm>
          <a:prstGeom prst="straightConnector1">
            <a:avLst/>
          </a:prstGeom>
          <a:noFill/>
          <a:ln cap="flat" cmpd="sng" w="38100">
            <a:solidFill>
              <a:schemeClr val="dk2"/>
            </a:solidFill>
            <a:prstDash val="solid"/>
            <a:round/>
            <a:headEnd len="med" w="med" type="none"/>
            <a:tailEnd len="med" w="med" type="none"/>
          </a:ln>
          <a:effectLst>
            <a:outerShdw blurRad="57150" rotWithShape="0" algn="bl" dir="5400000" dist="19050">
              <a:srgbClr val="000000">
                <a:alpha val="50000"/>
              </a:srgbClr>
            </a:outerShdw>
          </a:effectLst>
        </p:spPr>
      </p:cxnSp>
      <p:cxnSp>
        <p:nvCxnSpPr>
          <p:cNvPr id="191" name="Google Shape;191;p19"/>
          <p:cNvCxnSpPr>
            <a:stCxn id="187" idx="3"/>
            <a:endCxn id="186" idx="1"/>
          </p:cNvCxnSpPr>
          <p:nvPr/>
        </p:nvCxnSpPr>
        <p:spPr>
          <a:xfrm>
            <a:off x="3967476" y="3604212"/>
            <a:ext cx="1308000" cy="0"/>
          </a:xfrm>
          <a:prstGeom prst="straightConnector1">
            <a:avLst/>
          </a:prstGeom>
          <a:noFill/>
          <a:ln cap="flat" cmpd="sng" w="38100">
            <a:solidFill>
              <a:schemeClr val="dk2"/>
            </a:solidFill>
            <a:prstDash val="solid"/>
            <a:round/>
            <a:headEnd len="med" w="med" type="none"/>
            <a:tailEnd len="med" w="med" type="triangle"/>
          </a:ln>
        </p:spPr>
      </p:cxnSp>
      <p:pic>
        <p:nvPicPr>
          <p:cNvPr id="192" name="Google Shape;192;p19"/>
          <p:cNvPicPr preferRelativeResize="0"/>
          <p:nvPr/>
        </p:nvPicPr>
        <p:blipFill rotWithShape="1">
          <a:blip r:embed="rId6">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0"/>
          <p:cNvSpPr txBox="1"/>
          <p:nvPr/>
        </p:nvSpPr>
        <p:spPr>
          <a:xfrm>
            <a:off x="352825" y="322250"/>
            <a:ext cx="53646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t>PROBLEM  STATEMENT</a:t>
            </a:r>
            <a:endParaRPr sz="1000" u="sng"/>
          </a:p>
        </p:txBody>
      </p:sp>
      <p:sp>
        <p:nvSpPr>
          <p:cNvPr id="198" name="Google Shape;198;p20"/>
          <p:cNvSpPr txBox="1"/>
          <p:nvPr/>
        </p:nvSpPr>
        <p:spPr>
          <a:xfrm>
            <a:off x="1120975" y="2571750"/>
            <a:ext cx="605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99" name="Google Shape;199;p20"/>
          <p:cNvSpPr txBox="1"/>
          <p:nvPr/>
        </p:nvSpPr>
        <p:spPr>
          <a:xfrm>
            <a:off x="250500" y="1137600"/>
            <a:ext cx="8710200" cy="38175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 sz="1600" u="sng"/>
              <a:t>Problem</a:t>
            </a:r>
            <a:r>
              <a:rPr b="1" lang="en" sz="1500"/>
              <a:t>:-</a:t>
            </a:r>
            <a:endParaRPr b="1" sz="1500"/>
          </a:p>
          <a:p>
            <a:pPr indent="-330200" lvl="0" marL="457200" rtl="0" algn="l">
              <a:spcBef>
                <a:spcPts val="0"/>
              </a:spcBef>
              <a:spcAft>
                <a:spcPts val="0"/>
              </a:spcAft>
              <a:buSzPts val="1600"/>
              <a:buChar char="➢"/>
            </a:pPr>
            <a:r>
              <a:rPr lang="en" sz="1600"/>
              <a:t>Approx. 9 percent of the global population is suffering from hunger and there is the issue of quality of food,and the main challenge is to get the right food to the right places with minimal time and cost.</a:t>
            </a:r>
            <a:endParaRPr sz="1600"/>
          </a:p>
          <a:p>
            <a:pPr indent="-330200" lvl="0" marL="457200" rtl="0" algn="l">
              <a:spcBef>
                <a:spcPts val="0"/>
              </a:spcBef>
              <a:spcAft>
                <a:spcPts val="0"/>
              </a:spcAft>
              <a:buSzPts val="1600"/>
              <a:buChar char="➢"/>
            </a:pPr>
            <a:r>
              <a:rPr lang="en" sz="1600"/>
              <a:t>As Much of the world’s food is grown by small-scale, independent farms and these farms suffer from the problem like crop disease.</a:t>
            </a:r>
            <a:endParaRPr sz="1600"/>
          </a:p>
          <a:p>
            <a:pPr indent="0" lvl="0" marL="457200" rtl="0" algn="l">
              <a:spcBef>
                <a:spcPts val="0"/>
              </a:spcBef>
              <a:spcAft>
                <a:spcPts val="0"/>
              </a:spcAft>
              <a:buNone/>
            </a:pPr>
            <a:r>
              <a:t/>
            </a:r>
            <a:endParaRPr b="1"/>
          </a:p>
          <a:p>
            <a:pPr indent="0" lvl="0" marL="0" rtl="0" algn="l">
              <a:spcBef>
                <a:spcPts val="0"/>
              </a:spcBef>
              <a:spcAft>
                <a:spcPts val="0"/>
              </a:spcAft>
              <a:buNone/>
            </a:pPr>
            <a:r>
              <a:rPr b="1" lang="en" sz="1600" u="sng"/>
              <a:t>Solution</a:t>
            </a:r>
            <a:r>
              <a:rPr b="1" lang="en"/>
              <a:t>:-</a:t>
            </a:r>
            <a:endParaRPr b="1"/>
          </a:p>
          <a:p>
            <a:pPr indent="-330200" lvl="0" marL="457200" rtl="0" algn="l">
              <a:spcBef>
                <a:spcPts val="0"/>
              </a:spcBef>
              <a:spcAft>
                <a:spcPts val="0"/>
              </a:spcAft>
              <a:buSzPts val="1600"/>
              <a:buChar char="➢"/>
            </a:pPr>
            <a:r>
              <a:rPr lang="en" sz="1600"/>
              <a:t>If we can tackled this problem at initial stage then there is possibility of producing healthy crop.</a:t>
            </a:r>
            <a:endParaRPr sz="1600" u="sng"/>
          </a:p>
          <a:p>
            <a:pPr indent="-330200" lvl="0" marL="457200" rtl="0" algn="l">
              <a:spcBef>
                <a:spcPts val="0"/>
              </a:spcBef>
              <a:spcAft>
                <a:spcPts val="0"/>
              </a:spcAft>
              <a:buSzPts val="1600"/>
              <a:buChar char="➢"/>
            </a:pPr>
            <a:r>
              <a:rPr lang="en" sz="1600"/>
              <a:t>This can be achieved by using machine learning and deep learning based model, and then inspecting whether the crop is healthy or not (disease free),and if it is contaminated so getting right suggestion and advice for its treatment.</a:t>
            </a:r>
            <a:endParaRPr sz="1600"/>
          </a:p>
          <a:p>
            <a:pPr indent="-330200" lvl="0" marL="457200" rtl="0" algn="l">
              <a:spcBef>
                <a:spcPts val="0"/>
              </a:spcBef>
              <a:spcAft>
                <a:spcPts val="0"/>
              </a:spcAft>
              <a:buSzPts val="1600"/>
              <a:buChar char="➢"/>
            </a:pPr>
            <a:r>
              <a:rPr lang="en" sz="1600"/>
              <a:t>This approach can be efficacious as we will be able to predict the cause at initial stage and then we can deliver healthy food.</a:t>
            </a:r>
            <a:endParaRPr sz="1600"/>
          </a:p>
        </p:txBody>
      </p:sp>
      <p:pic>
        <p:nvPicPr>
          <p:cNvPr id="200" name="Google Shape;200;p20"/>
          <p:cNvPicPr preferRelativeResize="0"/>
          <p:nvPr/>
        </p:nvPicPr>
        <p:blipFill rotWithShape="1">
          <a:blip r:embed="rId3">
            <a:alphaModFix/>
          </a:blip>
          <a:srcRect b="0" l="15899" r="15892" t="0"/>
          <a:stretch/>
        </p:blipFill>
        <p:spPr>
          <a:xfrm>
            <a:off x="7870925" y="220100"/>
            <a:ext cx="1059526" cy="8518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1"/>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206" name="Google Shape;206;p21"/>
          <p:cNvSpPr txBox="1"/>
          <p:nvPr/>
        </p:nvSpPr>
        <p:spPr>
          <a:xfrm>
            <a:off x="328025" y="349625"/>
            <a:ext cx="3104400" cy="631200"/>
          </a:xfrm>
          <a:prstGeom prst="rect">
            <a:avLst/>
          </a:prstGeom>
          <a:noFill/>
          <a:ln>
            <a:noFill/>
          </a:ln>
          <a:effectLst>
            <a:outerShdw blurRad="57150" rotWithShape="0" algn="bl" dir="5400000" dist="19050">
              <a:srgbClr val="FFFF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900" u="sng"/>
              <a:t>WORKFLOW</a:t>
            </a:r>
            <a:endParaRPr b="1" sz="2900" u="sng"/>
          </a:p>
        </p:txBody>
      </p:sp>
      <p:pic>
        <p:nvPicPr>
          <p:cNvPr id="207" name="Google Shape;207;p21"/>
          <p:cNvPicPr preferRelativeResize="0"/>
          <p:nvPr/>
        </p:nvPicPr>
        <p:blipFill>
          <a:blip r:embed="rId3">
            <a:alphaModFix/>
          </a:blip>
          <a:stretch>
            <a:fillRect/>
          </a:stretch>
        </p:blipFill>
        <p:spPr>
          <a:xfrm>
            <a:off x="207175" y="1183575"/>
            <a:ext cx="8715300" cy="3749250"/>
          </a:xfrm>
          <a:prstGeom prst="rect">
            <a:avLst/>
          </a:prstGeom>
          <a:noFill/>
          <a:ln>
            <a:noFill/>
          </a:ln>
        </p:spPr>
      </p:pic>
      <p:sp>
        <p:nvSpPr>
          <p:cNvPr id="208" name="Google Shape;208;p21"/>
          <p:cNvSpPr txBox="1"/>
          <p:nvPr/>
        </p:nvSpPr>
        <p:spPr>
          <a:xfrm>
            <a:off x="207175" y="1134225"/>
            <a:ext cx="306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highlight>
                  <a:schemeClr val="dk1"/>
                </a:highlight>
                <a:latin typeface="Calibri"/>
                <a:ea typeface="Calibri"/>
                <a:cs typeface="Calibri"/>
                <a:sym typeface="Calibri"/>
              </a:rPr>
              <a:t>                                               .                                          </a:t>
            </a:r>
            <a:endParaRPr>
              <a:solidFill>
                <a:schemeClr val="dk1"/>
              </a:solidFill>
              <a:highlight>
                <a:schemeClr val="dk1"/>
              </a:highlight>
              <a:latin typeface="Calibri"/>
              <a:ea typeface="Calibri"/>
              <a:cs typeface="Calibri"/>
              <a:sym typeface="Calibri"/>
            </a:endParaRPr>
          </a:p>
        </p:txBody>
      </p:sp>
      <p:pic>
        <p:nvPicPr>
          <p:cNvPr id="209" name="Google Shape;209;p21"/>
          <p:cNvPicPr preferRelativeResize="0"/>
          <p:nvPr/>
        </p:nvPicPr>
        <p:blipFill rotWithShape="1">
          <a:blip r:embed="rId4">
            <a:alphaModFix/>
          </a:blip>
          <a:srcRect b="0" l="15899" r="15892" t="0"/>
          <a:stretch/>
        </p:blipFill>
        <p:spPr>
          <a:xfrm>
            <a:off x="7870925" y="220100"/>
            <a:ext cx="1059526" cy="8518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